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496" r:id="rId3"/>
    <p:sldId id="442" r:id="rId4"/>
    <p:sldId id="487" r:id="rId5"/>
    <p:sldId id="424" r:id="rId6"/>
    <p:sldId id="419" r:id="rId7"/>
    <p:sldId id="475" r:id="rId8"/>
    <p:sldId id="488" r:id="rId9"/>
    <p:sldId id="441" r:id="rId10"/>
    <p:sldId id="493" r:id="rId11"/>
    <p:sldId id="443" r:id="rId12"/>
    <p:sldId id="447" r:id="rId13"/>
    <p:sldId id="448" r:id="rId14"/>
    <p:sldId id="490" r:id="rId15"/>
    <p:sldId id="451" r:id="rId16"/>
    <p:sldId id="462" r:id="rId17"/>
    <p:sldId id="452" r:id="rId18"/>
    <p:sldId id="458" r:id="rId19"/>
    <p:sldId id="466" r:id="rId20"/>
    <p:sldId id="486" r:id="rId21"/>
    <p:sldId id="485" r:id="rId22"/>
    <p:sldId id="459" r:id="rId23"/>
    <p:sldId id="489" r:id="rId24"/>
    <p:sldId id="491" r:id="rId25"/>
    <p:sldId id="492" r:id="rId26"/>
    <p:sldId id="494" r:id="rId27"/>
    <p:sldId id="495" r:id="rId28"/>
  </p:sldIdLst>
  <p:sldSz cx="9144000" cy="6858000" type="screen4x3"/>
  <p:notesSz cx="6858000" cy="9144000"/>
  <p:custDataLst>
    <p:tags r:id="rId31"/>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12" autoAdjust="0"/>
    <p:restoredTop sz="94660"/>
  </p:normalViewPr>
  <p:slideViewPr>
    <p:cSldViewPr>
      <p:cViewPr>
        <p:scale>
          <a:sx n="96" d="100"/>
          <a:sy n="96" d="100"/>
        </p:scale>
        <p:origin x="-4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blangi\Documenti\FondazCarloErba2009%20&amp;%20Vergani%202010\Vergani18set10_invecch\Calcoli%20e%20grafici.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en-US" sz="1200" b="1" dirty="0"/>
              <a:t>Italia - </a:t>
            </a:r>
            <a:r>
              <a:rPr lang="en-US" sz="1200" b="1" dirty="0" err="1"/>
              <a:t>Numero</a:t>
            </a:r>
            <a:r>
              <a:rPr lang="en-US" sz="1200" b="1" dirty="0"/>
              <a:t> </a:t>
            </a:r>
            <a:r>
              <a:rPr lang="en-US" sz="1200" b="1" dirty="0" err="1"/>
              <a:t>medio</a:t>
            </a:r>
            <a:r>
              <a:rPr lang="en-US" sz="1200" b="1" dirty="0"/>
              <a:t> </a:t>
            </a:r>
            <a:r>
              <a:rPr lang="en-US" sz="1200" b="1" dirty="0" err="1"/>
              <a:t>di</a:t>
            </a:r>
            <a:r>
              <a:rPr lang="en-US" sz="1200" b="1" dirty="0"/>
              <a:t> </a:t>
            </a:r>
            <a:r>
              <a:rPr lang="en-US" sz="1200" b="1" dirty="0" err="1"/>
              <a:t>figli</a:t>
            </a:r>
            <a:r>
              <a:rPr lang="en-US" sz="1200" b="1" dirty="0"/>
              <a:t> per donna. </a:t>
            </a:r>
            <a:r>
              <a:rPr lang="en-US" sz="1200" b="1" dirty="0" err="1"/>
              <a:t>Anni</a:t>
            </a:r>
            <a:r>
              <a:rPr lang="en-US" sz="1200" b="1" dirty="0"/>
              <a:t> </a:t>
            </a:r>
            <a:r>
              <a:rPr lang="en-US" sz="1200" b="1" dirty="0" smtClean="0"/>
              <a:t>1952-2010</a:t>
            </a:r>
            <a:endParaRPr lang="en-US" sz="1200" b="1" dirty="0"/>
          </a:p>
        </c:rich>
      </c:tx>
      <c:layout/>
      <c:overlay val="0"/>
    </c:title>
    <c:autoTitleDeleted val="0"/>
    <c:plotArea>
      <c:layout/>
      <c:scatterChart>
        <c:scatterStyle val="lineMarker"/>
        <c:varyColors val="0"/>
        <c:ser>
          <c:idx val="2"/>
          <c:order val="0"/>
          <c:tx>
            <c:strRef>
              <c:f>Foglio3!$F$1</c:f>
              <c:strCache>
                <c:ptCount val="1"/>
                <c:pt idx="0">
                  <c:v>figli per donna</c:v>
                </c:pt>
              </c:strCache>
            </c:strRef>
          </c:tx>
          <c:spPr>
            <a:ln>
              <a:solidFill>
                <a:srgbClr val="FF0000"/>
              </a:solidFill>
            </a:ln>
          </c:spPr>
          <c:marker>
            <c:symbol val="triangle"/>
            <c:size val="4"/>
            <c:spPr>
              <a:ln w="3175"/>
            </c:spPr>
          </c:marker>
          <c:xVal>
            <c:numRef>
              <c:f>Foglio3!$A$2:$A$59</c:f>
              <c:numCache>
                <c:formatCode>General</c:formatCode>
                <c:ptCount val="58"/>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numCache>
            </c:numRef>
          </c:xVal>
          <c:yVal>
            <c:numRef>
              <c:f>Foglio3!$F$2:$F$59</c:f>
              <c:numCache>
                <c:formatCode>0.00</c:formatCode>
                <c:ptCount val="58"/>
                <c:pt idx="0">
                  <c:v>2.3369999999999767</c:v>
                </c:pt>
                <c:pt idx="1">
                  <c:v>2.3109999999999977</c:v>
                </c:pt>
                <c:pt idx="2">
                  <c:v>2.3539999999999988</c:v>
                </c:pt>
                <c:pt idx="3">
                  <c:v>2.3339999999999987</c:v>
                </c:pt>
                <c:pt idx="4">
                  <c:v>2.3359999999999967</c:v>
                </c:pt>
                <c:pt idx="5">
                  <c:v>2.3329999999999758</c:v>
                </c:pt>
                <c:pt idx="6">
                  <c:v>2.3119999999999967</c:v>
                </c:pt>
                <c:pt idx="7">
                  <c:v>2.3819999999999997</c:v>
                </c:pt>
                <c:pt idx="8">
                  <c:v>2.4079999999999999</c:v>
                </c:pt>
                <c:pt idx="9">
                  <c:v>2.4079999999999999</c:v>
                </c:pt>
                <c:pt idx="10">
                  <c:v>2.464</c:v>
                </c:pt>
                <c:pt idx="11">
                  <c:v>2.5559999999999987</c:v>
                </c:pt>
                <c:pt idx="12">
                  <c:v>2.702</c:v>
                </c:pt>
                <c:pt idx="13">
                  <c:v>2.665</c:v>
                </c:pt>
                <c:pt idx="14">
                  <c:v>2.6259999999999999</c:v>
                </c:pt>
                <c:pt idx="15">
                  <c:v>2.5349999999999997</c:v>
                </c:pt>
                <c:pt idx="16">
                  <c:v>2.4939999999999998</c:v>
                </c:pt>
                <c:pt idx="17">
                  <c:v>2.5089999999999999</c:v>
                </c:pt>
                <c:pt idx="18">
                  <c:v>2.4249999999999998</c:v>
                </c:pt>
                <c:pt idx="19">
                  <c:v>2.4089999999999998</c:v>
                </c:pt>
                <c:pt idx="20">
                  <c:v>2.3589999999999987</c:v>
                </c:pt>
                <c:pt idx="21">
                  <c:v>2.3389999999999977</c:v>
                </c:pt>
                <c:pt idx="22">
                  <c:v>2.3289999999999997</c:v>
                </c:pt>
                <c:pt idx="23">
                  <c:v>2.206</c:v>
                </c:pt>
                <c:pt idx="24">
                  <c:v>2.1070000000000002</c:v>
                </c:pt>
                <c:pt idx="25">
                  <c:v>1.9730000000000001</c:v>
                </c:pt>
                <c:pt idx="26">
                  <c:v>1.869</c:v>
                </c:pt>
                <c:pt idx="27">
                  <c:v>1.7609999999999877</c:v>
                </c:pt>
                <c:pt idx="28">
                  <c:v>1.6839999999999891</c:v>
                </c:pt>
                <c:pt idx="29">
                  <c:v>1.597</c:v>
                </c:pt>
                <c:pt idx="30">
                  <c:v>1.601</c:v>
                </c:pt>
                <c:pt idx="31">
                  <c:v>1.536</c:v>
                </c:pt>
                <c:pt idx="32">
                  <c:v>1.4829999999999866</c:v>
                </c:pt>
                <c:pt idx="33">
                  <c:v>1.448</c:v>
                </c:pt>
                <c:pt idx="34">
                  <c:v>1.371</c:v>
                </c:pt>
                <c:pt idx="35">
                  <c:v>1.351</c:v>
                </c:pt>
                <c:pt idx="36">
                  <c:v>1.383</c:v>
                </c:pt>
                <c:pt idx="37">
                  <c:v>1.347</c:v>
                </c:pt>
                <c:pt idx="38">
                  <c:v>1.3580000000000001</c:v>
                </c:pt>
                <c:pt idx="39">
                  <c:v>1.3280000000000001</c:v>
                </c:pt>
                <c:pt idx="40">
                  <c:v>1.3169999999999891</c:v>
                </c:pt>
                <c:pt idx="41">
                  <c:v>1.26</c:v>
                </c:pt>
                <c:pt idx="42">
                  <c:v>1.2189999999999865</c:v>
                </c:pt>
                <c:pt idx="43">
                  <c:v>1.1930000000000001</c:v>
                </c:pt>
                <c:pt idx="44">
                  <c:v>1.2169999999999865</c:v>
                </c:pt>
                <c:pt idx="45">
                  <c:v>1.2269999999999865</c:v>
                </c:pt>
                <c:pt idx="46">
                  <c:v>1.214</c:v>
                </c:pt>
                <c:pt idx="47">
                  <c:v>1.2329999999999866</c:v>
                </c:pt>
                <c:pt idx="48">
                  <c:v>1.256</c:v>
                </c:pt>
                <c:pt idx="49">
                  <c:v>1.252</c:v>
                </c:pt>
                <c:pt idx="50">
                  <c:v>1.27</c:v>
                </c:pt>
                <c:pt idx="51">
                  <c:v>1.2869999999999884</c:v>
                </c:pt>
                <c:pt idx="52">
                  <c:v>1.331</c:v>
                </c:pt>
                <c:pt idx="53">
                  <c:v>1.3220000000000001</c:v>
                </c:pt>
                <c:pt idx="54">
                  <c:v>1.35</c:v>
                </c:pt>
                <c:pt idx="55">
                  <c:v>1.373</c:v>
                </c:pt>
                <c:pt idx="56">
                  <c:v>1.4159999999999779</c:v>
                </c:pt>
                <c:pt idx="57">
                  <c:v>1.41</c:v>
                </c:pt>
              </c:numCache>
            </c:numRef>
          </c:yVal>
          <c:smooth val="0"/>
        </c:ser>
        <c:ser>
          <c:idx val="0"/>
          <c:order val="1"/>
          <c:marker>
            <c:symbol val="none"/>
          </c:marker>
          <c:xVal>
            <c:numRef>
              <c:f>Foglio3!$A$2:$A$59</c:f>
              <c:numCache>
                <c:formatCode>General</c:formatCode>
                <c:ptCount val="58"/>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numCache>
            </c:numRef>
          </c:xVal>
          <c:yVal>
            <c:numRef>
              <c:f>Foglio3!$G$2:$G$59</c:f>
              <c:numCache>
                <c:formatCode>0</c:formatCode>
                <c:ptCount val="58"/>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numCache>
            </c:numRef>
          </c:yVal>
          <c:smooth val="0"/>
        </c:ser>
        <c:dLbls>
          <c:showLegendKey val="0"/>
          <c:showVal val="0"/>
          <c:showCatName val="0"/>
          <c:showSerName val="0"/>
          <c:showPercent val="0"/>
          <c:showBubbleSize val="0"/>
        </c:dLbls>
        <c:axId val="37138816"/>
        <c:axId val="55366400"/>
      </c:scatterChart>
      <c:valAx>
        <c:axId val="37138816"/>
        <c:scaling>
          <c:orientation val="minMax"/>
          <c:max val="2010"/>
          <c:min val="1950"/>
        </c:scaling>
        <c:delete val="0"/>
        <c:axPos val="b"/>
        <c:numFmt formatCode="General" sourceLinked="1"/>
        <c:majorTickMark val="out"/>
        <c:minorTickMark val="none"/>
        <c:tickLblPos val="nextTo"/>
        <c:txPr>
          <a:bodyPr/>
          <a:lstStyle/>
          <a:p>
            <a:pPr>
              <a:defRPr b="1"/>
            </a:pPr>
            <a:endParaRPr lang="it-IT"/>
          </a:p>
        </c:txPr>
        <c:crossAx val="55366400"/>
        <c:crosses val="autoZero"/>
        <c:crossBetween val="midCat"/>
        <c:majorUnit val="5"/>
      </c:valAx>
      <c:valAx>
        <c:axId val="55366400"/>
        <c:scaling>
          <c:orientation val="minMax"/>
        </c:scaling>
        <c:delete val="0"/>
        <c:axPos val="l"/>
        <c:majorGridlines/>
        <c:numFmt formatCode="0.00" sourceLinked="1"/>
        <c:majorTickMark val="out"/>
        <c:minorTickMark val="none"/>
        <c:tickLblPos val="nextTo"/>
        <c:crossAx val="37138816"/>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tas_nat_EU!$B$1</c:f>
              <c:strCache>
                <c:ptCount val="1"/>
                <c:pt idx="0">
                  <c:v>UE-28</c:v>
                </c:pt>
              </c:strCache>
            </c:strRef>
          </c:tx>
          <c:spPr>
            <a:ln w="41275" cap="rnd">
              <a:solidFill>
                <a:schemeClr val="accent1">
                  <a:lumMod val="75000"/>
                </a:schemeClr>
              </a:solidFill>
              <a:round/>
            </a:ln>
            <a:effectLst/>
          </c:spPr>
          <c:marker>
            <c:symbol val="none"/>
          </c:marker>
          <c:cat>
            <c:strRef>
              <c:f>tas_nat_EU!$A$2:$A$58</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tas_nat_EU!$B$2:$B$58</c:f>
              <c:numCache>
                <c:formatCode>#,##0.0</c:formatCode>
                <c:ptCount val="57"/>
                <c:pt idx="0">
                  <c:v>18.5</c:v>
                </c:pt>
                <c:pt idx="1">
                  <c:v>18.2</c:v>
                </c:pt>
                <c:pt idx="2">
                  <c:v>18.399999999999999</c:v>
                </c:pt>
                <c:pt idx="3">
                  <c:v>18.5</c:v>
                </c:pt>
                <c:pt idx="4">
                  <c:v>17.899999999999999</c:v>
                </c:pt>
                <c:pt idx="5">
                  <c:v>17.600000000000001</c:v>
                </c:pt>
                <c:pt idx="6">
                  <c:v>17.8</c:v>
                </c:pt>
                <c:pt idx="7">
                  <c:v>17.399999999999999</c:v>
                </c:pt>
                <c:pt idx="8">
                  <c:v>16.899999999999999</c:v>
                </c:pt>
                <c:pt idx="9">
                  <c:v>16.3</c:v>
                </c:pt>
                <c:pt idx="10">
                  <c:v>16.3</c:v>
                </c:pt>
                <c:pt idx="11">
                  <c:v>15.7</c:v>
                </c:pt>
                <c:pt idx="12">
                  <c:v>15.2</c:v>
                </c:pt>
                <c:pt idx="13">
                  <c:v>15.2</c:v>
                </c:pt>
                <c:pt idx="14">
                  <c:v>14.7</c:v>
                </c:pt>
                <c:pt idx="15">
                  <c:v>14.5</c:v>
                </c:pt>
                <c:pt idx="16">
                  <c:v>14.3</c:v>
                </c:pt>
                <c:pt idx="17">
                  <c:v>14.1</c:v>
                </c:pt>
                <c:pt idx="18">
                  <c:v>14</c:v>
                </c:pt>
                <c:pt idx="19">
                  <c:v>14</c:v>
                </c:pt>
                <c:pt idx="20">
                  <c:v>13.6</c:v>
                </c:pt>
                <c:pt idx="21">
                  <c:v>13.4</c:v>
                </c:pt>
                <c:pt idx="22">
                  <c:v>13</c:v>
                </c:pt>
                <c:pt idx="23">
                  <c:v>12.9</c:v>
                </c:pt>
                <c:pt idx="24">
                  <c:v>12.8</c:v>
                </c:pt>
                <c:pt idx="25">
                  <c:v>12.8</c:v>
                </c:pt>
                <c:pt idx="26">
                  <c:v>12.7</c:v>
                </c:pt>
                <c:pt idx="27">
                  <c:v>12.7</c:v>
                </c:pt>
                <c:pt idx="28">
                  <c:v>12.4</c:v>
                </c:pt>
                <c:pt idx="29">
                  <c:v>12.4</c:v>
                </c:pt>
                <c:pt idx="30">
                  <c:v>12</c:v>
                </c:pt>
                <c:pt idx="31">
                  <c:v>11.7</c:v>
                </c:pt>
                <c:pt idx="32">
                  <c:v>11.4</c:v>
                </c:pt>
                <c:pt idx="33">
                  <c:v>11</c:v>
                </c:pt>
                <c:pt idx="34">
                  <c:v>10.7</c:v>
                </c:pt>
                <c:pt idx="35">
                  <c:v>10.7</c:v>
                </c:pt>
                <c:pt idx="36">
                  <c:v>10.7</c:v>
                </c:pt>
                <c:pt idx="37">
                  <c:v>10.6</c:v>
                </c:pt>
                <c:pt idx="38">
                  <c:v>10.5</c:v>
                </c:pt>
                <c:pt idx="39">
                  <c:v>10.6</c:v>
                </c:pt>
                <c:pt idx="40">
                  <c:v>10.4</c:v>
                </c:pt>
                <c:pt idx="41">
                  <c:v>10.3</c:v>
                </c:pt>
                <c:pt idx="42">
                  <c:v>10.3</c:v>
                </c:pt>
                <c:pt idx="43">
                  <c:v>10.4</c:v>
                </c:pt>
                <c:pt idx="44">
                  <c:v>10.4</c:v>
                </c:pt>
                <c:pt idx="45">
                  <c:v>10.6</c:v>
                </c:pt>
                <c:pt idx="46">
                  <c:v>10.7</c:v>
                </c:pt>
                <c:pt idx="47">
                  <c:v>10.9</c:v>
                </c:pt>
                <c:pt idx="48">
                  <c:v>10.8</c:v>
                </c:pt>
                <c:pt idx="49">
                  <c:v>10.7</c:v>
                </c:pt>
                <c:pt idx="50">
                  <c:v>10.5</c:v>
                </c:pt>
                <c:pt idx="51">
                  <c:v>10.4</c:v>
                </c:pt>
                <c:pt idx="52">
                  <c:v>10</c:v>
                </c:pt>
                <c:pt idx="53">
                  <c:v>10.1</c:v>
                </c:pt>
                <c:pt idx="54">
                  <c:v>10</c:v>
                </c:pt>
                <c:pt idx="55">
                  <c:v>10.1</c:v>
                </c:pt>
                <c:pt idx="56">
                  <c:v>9.9</c:v>
                </c:pt>
              </c:numCache>
            </c:numRef>
          </c:val>
          <c:smooth val="0"/>
          <c:extLst xmlns:c16r2="http://schemas.microsoft.com/office/drawing/2015/06/chart">
            <c:ext xmlns:c16="http://schemas.microsoft.com/office/drawing/2014/chart" uri="{C3380CC4-5D6E-409C-BE32-E72D297353CC}">
              <c16:uniqueId val="{00000000-D03E-4FF4-8EBA-20CE1997894C}"/>
            </c:ext>
          </c:extLst>
        </c:ser>
        <c:ser>
          <c:idx val="1"/>
          <c:order val="1"/>
          <c:tx>
            <c:strRef>
              <c:f>tas_nat_EU!$C$1</c:f>
              <c:strCache>
                <c:ptCount val="1"/>
                <c:pt idx="0">
                  <c:v>Irlanda</c:v>
                </c:pt>
              </c:strCache>
            </c:strRef>
          </c:tx>
          <c:spPr>
            <a:ln w="28575" cap="rnd">
              <a:solidFill>
                <a:schemeClr val="tx1"/>
              </a:solidFill>
              <a:prstDash val="sysDot"/>
              <a:round/>
            </a:ln>
            <a:effectLst/>
          </c:spPr>
          <c:marker>
            <c:symbol val="none"/>
          </c:marker>
          <c:cat>
            <c:strRef>
              <c:f>tas_nat_EU!$A$2:$A$58</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tas_nat_EU!$C$2:$C$58</c:f>
              <c:numCache>
                <c:formatCode>#,##0.0</c:formatCode>
                <c:ptCount val="57"/>
                <c:pt idx="0">
                  <c:v>21.2</c:v>
                </c:pt>
                <c:pt idx="1">
                  <c:v>21.8</c:v>
                </c:pt>
                <c:pt idx="2">
                  <c:v>22.2</c:v>
                </c:pt>
                <c:pt idx="3">
                  <c:v>22.4</c:v>
                </c:pt>
                <c:pt idx="4">
                  <c:v>22.1</c:v>
                </c:pt>
                <c:pt idx="5">
                  <c:v>21.5</c:v>
                </c:pt>
                <c:pt idx="6">
                  <c:v>21.1</c:v>
                </c:pt>
                <c:pt idx="7">
                  <c:v>20.9</c:v>
                </c:pt>
                <c:pt idx="8">
                  <c:v>21.5</c:v>
                </c:pt>
                <c:pt idx="9">
                  <c:v>21.8</c:v>
                </c:pt>
                <c:pt idx="10">
                  <c:v>22.6</c:v>
                </c:pt>
                <c:pt idx="11">
                  <c:v>22.6</c:v>
                </c:pt>
                <c:pt idx="12">
                  <c:v>22.3</c:v>
                </c:pt>
                <c:pt idx="13">
                  <c:v>22</c:v>
                </c:pt>
                <c:pt idx="14">
                  <c:v>21.1</c:v>
                </c:pt>
                <c:pt idx="15">
                  <c:v>20.9</c:v>
                </c:pt>
                <c:pt idx="16">
                  <c:v>21</c:v>
                </c:pt>
                <c:pt idx="17">
                  <c:v>21.1</c:v>
                </c:pt>
                <c:pt idx="18">
                  <c:v>21.5</c:v>
                </c:pt>
                <c:pt idx="19">
                  <c:v>21.7</c:v>
                </c:pt>
                <c:pt idx="20">
                  <c:v>20.9</c:v>
                </c:pt>
                <c:pt idx="21">
                  <c:v>20.3</c:v>
                </c:pt>
                <c:pt idx="22">
                  <c:v>19.100000000000001</c:v>
                </c:pt>
                <c:pt idx="23">
                  <c:v>18.100000000000001</c:v>
                </c:pt>
                <c:pt idx="24">
                  <c:v>17.600000000000001</c:v>
                </c:pt>
                <c:pt idx="25">
                  <c:v>17.399999999999999</c:v>
                </c:pt>
                <c:pt idx="26">
                  <c:v>16.5</c:v>
                </c:pt>
                <c:pt idx="27">
                  <c:v>15.5</c:v>
                </c:pt>
                <c:pt idx="28">
                  <c:v>14.8</c:v>
                </c:pt>
                <c:pt idx="29">
                  <c:v>15.1</c:v>
                </c:pt>
                <c:pt idx="30">
                  <c:v>14.9</c:v>
                </c:pt>
                <c:pt idx="31">
                  <c:v>14.4</c:v>
                </c:pt>
                <c:pt idx="32">
                  <c:v>13.8</c:v>
                </c:pt>
                <c:pt idx="33">
                  <c:v>13.4</c:v>
                </c:pt>
                <c:pt idx="34">
                  <c:v>13.5</c:v>
                </c:pt>
                <c:pt idx="35">
                  <c:v>13.9</c:v>
                </c:pt>
                <c:pt idx="36">
                  <c:v>14.4</c:v>
                </c:pt>
                <c:pt idx="37">
                  <c:v>14.5</c:v>
                </c:pt>
                <c:pt idx="38">
                  <c:v>14.4</c:v>
                </c:pt>
                <c:pt idx="39">
                  <c:v>14.4</c:v>
                </c:pt>
                <c:pt idx="40">
                  <c:v>15</c:v>
                </c:pt>
                <c:pt idx="41">
                  <c:v>15.4</c:v>
                </c:pt>
                <c:pt idx="42">
                  <c:v>15.4</c:v>
                </c:pt>
                <c:pt idx="43">
                  <c:v>15.2</c:v>
                </c:pt>
                <c:pt idx="44">
                  <c:v>14.8</c:v>
                </c:pt>
                <c:pt idx="45">
                  <c:v>15.3</c:v>
                </c:pt>
                <c:pt idx="46">
                  <c:v>16.2</c:v>
                </c:pt>
                <c:pt idx="47">
                  <c:v>16.7</c:v>
                </c:pt>
                <c:pt idx="48">
                  <c:v>16.7</c:v>
                </c:pt>
                <c:pt idx="49">
                  <c:v>16.5</c:v>
                </c:pt>
                <c:pt idx="50">
                  <c:v>16.2</c:v>
                </c:pt>
                <c:pt idx="51">
                  <c:v>15.6</c:v>
                </c:pt>
                <c:pt idx="52">
                  <c:v>14.9</c:v>
                </c:pt>
                <c:pt idx="53">
                  <c:v>14.4</c:v>
                </c:pt>
                <c:pt idx="54">
                  <c:v>13.9</c:v>
                </c:pt>
                <c:pt idx="55">
                  <c:v>13.4</c:v>
                </c:pt>
                <c:pt idx="56">
                  <c:v>12.9</c:v>
                </c:pt>
              </c:numCache>
            </c:numRef>
          </c:val>
          <c:smooth val="0"/>
          <c:extLst xmlns:c16r2="http://schemas.microsoft.com/office/drawing/2015/06/chart">
            <c:ext xmlns:c16="http://schemas.microsoft.com/office/drawing/2014/chart" uri="{C3380CC4-5D6E-409C-BE32-E72D297353CC}">
              <c16:uniqueId val="{00000001-D03E-4FF4-8EBA-20CE1997894C}"/>
            </c:ext>
          </c:extLst>
        </c:ser>
        <c:ser>
          <c:idx val="2"/>
          <c:order val="2"/>
          <c:tx>
            <c:strRef>
              <c:f>tas_nat_EU!$D$1</c:f>
              <c:strCache>
                <c:ptCount val="1"/>
                <c:pt idx="0">
                  <c:v>UK</c:v>
                </c:pt>
              </c:strCache>
            </c:strRef>
          </c:tx>
          <c:spPr>
            <a:ln w="28575" cap="rnd">
              <a:solidFill>
                <a:schemeClr val="accent3"/>
              </a:solidFill>
              <a:prstDash val="sysDash"/>
              <a:round/>
            </a:ln>
            <a:effectLst/>
          </c:spPr>
          <c:marker>
            <c:symbol val="none"/>
          </c:marker>
          <c:cat>
            <c:strRef>
              <c:f>tas_nat_EU!$A$2:$A$58</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tas_nat_EU!$D$2:$D$58</c:f>
              <c:numCache>
                <c:formatCode>#,##0.0</c:formatCode>
                <c:ptCount val="57"/>
                <c:pt idx="0">
                  <c:v>17.899999999999999</c:v>
                </c:pt>
                <c:pt idx="1">
                  <c:v>18.3</c:v>
                </c:pt>
                <c:pt idx="2">
                  <c:v>18.5</c:v>
                </c:pt>
                <c:pt idx="3">
                  <c:v>18.8</c:v>
                </c:pt>
                <c:pt idx="4">
                  <c:v>18.3</c:v>
                </c:pt>
                <c:pt idx="5">
                  <c:v>17.899999999999999</c:v>
                </c:pt>
                <c:pt idx="6">
                  <c:v>17.5</c:v>
                </c:pt>
                <c:pt idx="7">
                  <c:v>17.2</c:v>
                </c:pt>
                <c:pt idx="8">
                  <c:v>16.600000000000001</c:v>
                </c:pt>
                <c:pt idx="9">
                  <c:v>16.2</c:v>
                </c:pt>
                <c:pt idx="10">
                  <c:v>16.100000000000001</c:v>
                </c:pt>
                <c:pt idx="11">
                  <c:v>14.9</c:v>
                </c:pt>
                <c:pt idx="12">
                  <c:v>13.9</c:v>
                </c:pt>
                <c:pt idx="13">
                  <c:v>13.1</c:v>
                </c:pt>
                <c:pt idx="14">
                  <c:v>12.4</c:v>
                </c:pt>
                <c:pt idx="15">
                  <c:v>12</c:v>
                </c:pt>
                <c:pt idx="16">
                  <c:v>11.7</c:v>
                </c:pt>
                <c:pt idx="17">
                  <c:v>12.2</c:v>
                </c:pt>
                <c:pt idx="18">
                  <c:v>13.1</c:v>
                </c:pt>
                <c:pt idx="19">
                  <c:v>13.4</c:v>
                </c:pt>
                <c:pt idx="20">
                  <c:v>13</c:v>
                </c:pt>
                <c:pt idx="21">
                  <c:v>12.8</c:v>
                </c:pt>
                <c:pt idx="22">
                  <c:v>12.8</c:v>
                </c:pt>
                <c:pt idx="23">
                  <c:v>12.9</c:v>
                </c:pt>
                <c:pt idx="24">
                  <c:v>13.3</c:v>
                </c:pt>
                <c:pt idx="25">
                  <c:v>13.3</c:v>
                </c:pt>
                <c:pt idx="26">
                  <c:v>13.7</c:v>
                </c:pt>
                <c:pt idx="27">
                  <c:v>13.8</c:v>
                </c:pt>
                <c:pt idx="28">
                  <c:v>13.6</c:v>
                </c:pt>
                <c:pt idx="29">
                  <c:v>13.9</c:v>
                </c:pt>
                <c:pt idx="30">
                  <c:v>13.8</c:v>
                </c:pt>
                <c:pt idx="31">
                  <c:v>13.6</c:v>
                </c:pt>
                <c:pt idx="32">
                  <c:v>13.2</c:v>
                </c:pt>
                <c:pt idx="33">
                  <c:v>13</c:v>
                </c:pt>
                <c:pt idx="34">
                  <c:v>12.6</c:v>
                </c:pt>
                <c:pt idx="35">
                  <c:v>12.6</c:v>
                </c:pt>
                <c:pt idx="36">
                  <c:v>12.5</c:v>
                </c:pt>
                <c:pt idx="37">
                  <c:v>12.3</c:v>
                </c:pt>
                <c:pt idx="38">
                  <c:v>11.9</c:v>
                </c:pt>
                <c:pt idx="39">
                  <c:v>11.5</c:v>
                </c:pt>
                <c:pt idx="40">
                  <c:v>11.3</c:v>
                </c:pt>
                <c:pt idx="41">
                  <c:v>11.3</c:v>
                </c:pt>
                <c:pt idx="42">
                  <c:v>11.7</c:v>
                </c:pt>
                <c:pt idx="43">
                  <c:v>11.9</c:v>
                </c:pt>
                <c:pt idx="44">
                  <c:v>12</c:v>
                </c:pt>
                <c:pt idx="45">
                  <c:v>12.3</c:v>
                </c:pt>
                <c:pt idx="46">
                  <c:v>12.6</c:v>
                </c:pt>
                <c:pt idx="47">
                  <c:v>12.9</c:v>
                </c:pt>
                <c:pt idx="48">
                  <c:v>12.7</c:v>
                </c:pt>
                <c:pt idx="49">
                  <c:v>12.9</c:v>
                </c:pt>
                <c:pt idx="50">
                  <c:v>12.8</c:v>
                </c:pt>
                <c:pt idx="51">
                  <c:v>12.8</c:v>
                </c:pt>
                <c:pt idx="52">
                  <c:v>12.1</c:v>
                </c:pt>
                <c:pt idx="53">
                  <c:v>12</c:v>
                </c:pt>
                <c:pt idx="54">
                  <c:v>11.9</c:v>
                </c:pt>
                <c:pt idx="55">
                  <c:v>11.8</c:v>
                </c:pt>
                <c:pt idx="56">
                  <c:v>11.4</c:v>
                </c:pt>
              </c:numCache>
            </c:numRef>
          </c:val>
          <c:smooth val="0"/>
          <c:extLst xmlns:c16r2="http://schemas.microsoft.com/office/drawing/2015/06/chart">
            <c:ext xmlns:c16="http://schemas.microsoft.com/office/drawing/2014/chart" uri="{C3380CC4-5D6E-409C-BE32-E72D297353CC}">
              <c16:uniqueId val="{00000002-D03E-4FF4-8EBA-20CE1997894C}"/>
            </c:ext>
          </c:extLst>
        </c:ser>
        <c:ser>
          <c:idx val="3"/>
          <c:order val="3"/>
          <c:tx>
            <c:strRef>
              <c:f>tas_nat_EU!$E$1</c:f>
              <c:strCache>
                <c:ptCount val="1"/>
                <c:pt idx="0">
                  <c:v>Germania</c:v>
                </c:pt>
              </c:strCache>
            </c:strRef>
          </c:tx>
          <c:spPr>
            <a:ln w="28575" cap="rnd">
              <a:solidFill>
                <a:schemeClr val="bg1">
                  <a:lumMod val="65000"/>
                </a:schemeClr>
              </a:solidFill>
              <a:round/>
            </a:ln>
            <a:effectLst/>
          </c:spPr>
          <c:marker>
            <c:symbol val="none"/>
          </c:marker>
          <c:cat>
            <c:strRef>
              <c:f>tas_nat_EU!$A$2:$A$58</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tas_nat_EU!$E$2:$E$58</c:f>
              <c:numCache>
                <c:formatCode>#,##0.0</c:formatCode>
                <c:ptCount val="57"/>
                <c:pt idx="0">
                  <c:v>18</c:v>
                </c:pt>
                <c:pt idx="1">
                  <c:v>17.899999999999999</c:v>
                </c:pt>
                <c:pt idx="2">
                  <c:v>18.3</c:v>
                </c:pt>
                <c:pt idx="3">
                  <c:v>18.3</c:v>
                </c:pt>
                <c:pt idx="4">
                  <c:v>17.7</c:v>
                </c:pt>
                <c:pt idx="5">
                  <c:v>17.600000000000001</c:v>
                </c:pt>
                <c:pt idx="6">
                  <c:v>17</c:v>
                </c:pt>
                <c:pt idx="7">
                  <c:v>16.100000000000001</c:v>
                </c:pt>
                <c:pt idx="8">
                  <c:v>14.9</c:v>
                </c:pt>
                <c:pt idx="9">
                  <c:v>13.3</c:v>
                </c:pt>
                <c:pt idx="10">
                  <c:v>12.7</c:v>
                </c:pt>
                <c:pt idx="11">
                  <c:v>11.4</c:v>
                </c:pt>
                <c:pt idx="12">
                  <c:v>10.3</c:v>
                </c:pt>
                <c:pt idx="13">
                  <c:v>10.1</c:v>
                </c:pt>
                <c:pt idx="14">
                  <c:v>9.6999999999999993</c:v>
                </c:pt>
                <c:pt idx="15">
                  <c:v>9.8000000000000007</c:v>
                </c:pt>
                <c:pt idx="16">
                  <c:v>9.5</c:v>
                </c:pt>
                <c:pt idx="17">
                  <c:v>9.4</c:v>
                </c:pt>
                <c:pt idx="18">
                  <c:v>9.5</c:v>
                </c:pt>
                <c:pt idx="19">
                  <c:v>10.1</c:v>
                </c:pt>
                <c:pt idx="20">
                  <c:v>10.1</c:v>
                </c:pt>
                <c:pt idx="21">
                  <c:v>10.1</c:v>
                </c:pt>
                <c:pt idx="22">
                  <c:v>9.6999999999999993</c:v>
                </c:pt>
                <c:pt idx="23">
                  <c:v>9.5</c:v>
                </c:pt>
                <c:pt idx="24">
                  <c:v>9.6</c:v>
                </c:pt>
                <c:pt idx="25">
                  <c:v>10.199999999999999</c:v>
                </c:pt>
                <c:pt idx="26">
                  <c:v>10.5</c:v>
                </c:pt>
                <c:pt idx="27">
                  <c:v>11</c:v>
                </c:pt>
                <c:pt idx="28">
                  <c:v>11</c:v>
                </c:pt>
                <c:pt idx="29">
                  <c:v>11.5</c:v>
                </c:pt>
                <c:pt idx="30">
                  <c:v>10.4</c:v>
                </c:pt>
                <c:pt idx="31">
                  <c:v>10</c:v>
                </c:pt>
                <c:pt idx="32">
                  <c:v>9.8000000000000007</c:v>
                </c:pt>
                <c:pt idx="33">
                  <c:v>9.5</c:v>
                </c:pt>
                <c:pt idx="34">
                  <c:v>9.4</c:v>
                </c:pt>
                <c:pt idx="35">
                  <c:v>9.6999999999999993</c:v>
                </c:pt>
                <c:pt idx="36">
                  <c:v>9.9</c:v>
                </c:pt>
                <c:pt idx="37">
                  <c:v>9.6</c:v>
                </c:pt>
                <c:pt idx="38">
                  <c:v>9.4</c:v>
                </c:pt>
                <c:pt idx="39">
                  <c:v>9.3000000000000007</c:v>
                </c:pt>
                <c:pt idx="40">
                  <c:v>8.9</c:v>
                </c:pt>
                <c:pt idx="41">
                  <c:v>8.6999999999999993</c:v>
                </c:pt>
                <c:pt idx="42">
                  <c:v>8.6</c:v>
                </c:pt>
                <c:pt idx="43">
                  <c:v>8.6</c:v>
                </c:pt>
                <c:pt idx="44">
                  <c:v>8.3000000000000007</c:v>
                </c:pt>
                <c:pt idx="45">
                  <c:v>8.1999999999999993</c:v>
                </c:pt>
                <c:pt idx="46">
                  <c:v>8.3000000000000007</c:v>
                </c:pt>
                <c:pt idx="47">
                  <c:v>8.3000000000000007</c:v>
                </c:pt>
                <c:pt idx="48">
                  <c:v>8.1</c:v>
                </c:pt>
                <c:pt idx="49">
                  <c:v>8.3000000000000007</c:v>
                </c:pt>
                <c:pt idx="50">
                  <c:v>8.3000000000000007</c:v>
                </c:pt>
                <c:pt idx="51">
                  <c:v>8.4</c:v>
                </c:pt>
                <c:pt idx="52">
                  <c:v>8.5</c:v>
                </c:pt>
                <c:pt idx="53">
                  <c:v>8.8000000000000007</c:v>
                </c:pt>
                <c:pt idx="54">
                  <c:v>9</c:v>
                </c:pt>
                <c:pt idx="55">
                  <c:v>9.6</c:v>
                </c:pt>
                <c:pt idx="56">
                  <c:v>9.5</c:v>
                </c:pt>
              </c:numCache>
            </c:numRef>
          </c:val>
          <c:smooth val="0"/>
          <c:extLst xmlns:c16r2="http://schemas.microsoft.com/office/drawing/2015/06/chart">
            <c:ext xmlns:c16="http://schemas.microsoft.com/office/drawing/2014/chart" uri="{C3380CC4-5D6E-409C-BE32-E72D297353CC}">
              <c16:uniqueId val="{00000003-D03E-4FF4-8EBA-20CE1997894C}"/>
            </c:ext>
          </c:extLst>
        </c:ser>
        <c:ser>
          <c:idx val="4"/>
          <c:order val="4"/>
          <c:tx>
            <c:strRef>
              <c:f>tas_nat_EU!$F$1</c:f>
              <c:strCache>
                <c:ptCount val="1"/>
                <c:pt idx="0">
                  <c:v>Spagna</c:v>
                </c:pt>
              </c:strCache>
            </c:strRef>
          </c:tx>
          <c:spPr>
            <a:ln w="28575" cap="rnd">
              <a:solidFill>
                <a:schemeClr val="bg2"/>
              </a:solidFill>
              <a:round/>
            </a:ln>
            <a:effectLst/>
          </c:spPr>
          <c:marker>
            <c:symbol val="none"/>
          </c:marker>
          <c:cat>
            <c:strRef>
              <c:f>tas_nat_EU!$A$2:$A$58</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tas_nat_EU!$F$2:$F$58</c:f>
              <c:numCache>
                <c:formatCode>#,##0.0</c:formatCode>
                <c:ptCount val="57"/>
                <c:pt idx="0">
                  <c:v>21.2</c:v>
                </c:pt>
                <c:pt idx="1">
                  <c:v>21.1</c:v>
                </c:pt>
                <c:pt idx="2">
                  <c:v>21.4</c:v>
                </c:pt>
                <c:pt idx="3">
                  <c:v>22</c:v>
                </c:pt>
                <c:pt idx="4">
                  <c:v>21.1</c:v>
                </c:pt>
                <c:pt idx="5">
                  <c:v>20.7</c:v>
                </c:pt>
                <c:pt idx="6">
                  <c:v>20.7</c:v>
                </c:pt>
                <c:pt idx="7">
                  <c:v>20.100000000000001</c:v>
                </c:pt>
                <c:pt idx="8">
                  <c:v>19.899999999999999</c:v>
                </c:pt>
                <c:pt idx="9">
                  <c:v>19.5</c:v>
                </c:pt>
                <c:pt idx="10">
                  <c:v>19.600000000000001</c:v>
                </c:pt>
                <c:pt idx="11">
                  <c:v>19.399999999999999</c:v>
                </c:pt>
                <c:pt idx="12">
                  <c:v>19.2</c:v>
                </c:pt>
                <c:pt idx="13">
                  <c:v>19.5</c:v>
                </c:pt>
                <c:pt idx="14">
                  <c:v>18.7</c:v>
                </c:pt>
                <c:pt idx="15">
                  <c:v>18.7</c:v>
                </c:pt>
                <c:pt idx="16">
                  <c:v>18</c:v>
                </c:pt>
                <c:pt idx="17">
                  <c:v>17.3</c:v>
                </c:pt>
                <c:pt idx="18">
                  <c:v>16.2</c:v>
                </c:pt>
                <c:pt idx="19">
                  <c:v>15.2</c:v>
                </c:pt>
                <c:pt idx="20">
                  <c:v>14.1</c:v>
                </c:pt>
                <c:pt idx="21">
                  <c:v>13.6</c:v>
                </c:pt>
                <c:pt idx="22">
                  <c:v>12.7</c:v>
                </c:pt>
                <c:pt idx="23">
                  <c:v>12.3</c:v>
                </c:pt>
                <c:pt idx="24">
                  <c:v>11.9</c:v>
                </c:pt>
                <c:pt idx="25">
                  <c:v>11.4</c:v>
                </c:pt>
                <c:pt idx="26">
                  <c:v>11</c:v>
                </c:pt>
                <c:pt idx="27">
                  <c:v>10.8</c:v>
                </c:pt>
                <c:pt idx="28">
                  <c:v>10.5</c:v>
                </c:pt>
                <c:pt idx="29">
                  <c:v>10.3</c:v>
                </c:pt>
                <c:pt idx="30">
                  <c:v>10.199999999999999</c:v>
                </c:pt>
                <c:pt idx="31">
                  <c:v>10.1</c:v>
                </c:pt>
                <c:pt idx="32">
                  <c:v>9.8000000000000007</c:v>
                </c:pt>
                <c:pt idx="33">
                  <c:v>9.4</c:v>
                </c:pt>
                <c:pt idx="34">
                  <c:v>9.1</c:v>
                </c:pt>
                <c:pt idx="35">
                  <c:v>9.1</c:v>
                </c:pt>
                <c:pt idx="36">
                  <c:v>9.1999999999999993</c:v>
                </c:pt>
                <c:pt idx="37">
                  <c:v>9.1</c:v>
                </c:pt>
                <c:pt idx="38">
                  <c:v>9.4</c:v>
                </c:pt>
                <c:pt idx="39">
                  <c:v>9.8000000000000007</c:v>
                </c:pt>
                <c:pt idx="40">
                  <c:v>9.9</c:v>
                </c:pt>
                <c:pt idx="41">
                  <c:v>10.1</c:v>
                </c:pt>
                <c:pt idx="42">
                  <c:v>10.4</c:v>
                </c:pt>
                <c:pt idx="43">
                  <c:v>10.6</c:v>
                </c:pt>
                <c:pt idx="44">
                  <c:v>10.6</c:v>
                </c:pt>
                <c:pt idx="45">
                  <c:v>10.8</c:v>
                </c:pt>
                <c:pt idx="46">
                  <c:v>10.9</c:v>
                </c:pt>
                <c:pt idx="47">
                  <c:v>11.3</c:v>
                </c:pt>
                <c:pt idx="48">
                  <c:v>10.6</c:v>
                </c:pt>
                <c:pt idx="49">
                  <c:v>10.4</c:v>
                </c:pt>
                <c:pt idx="50">
                  <c:v>10.1</c:v>
                </c:pt>
                <c:pt idx="51">
                  <c:v>9.6999999999999993</c:v>
                </c:pt>
                <c:pt idx="52">
                  <c:v>9.1</c:v>
                </c:pt>
                <c:pt idx="53">
                  <c:v>9.1999999999999993</c:v>
                </c:pt>
                <c:pt idx="54">
                  <c:v>9</c:v>
                </c:pt>
                <c:pt idx="55">
                  <c:v>8.8000000000000007</c:v>
                </c:pt>
                <c:pt idx="56">
                  <c:v>8.4</c:v>
                </c:pt>
              </c:numCache>
            </c:numRef>
          </c:val>
          <c:smooth val="0"/>
          <c:extLst xmlns:c16r2="http://schemas.microsoft.com/office/drawing/2015/06/chart">
            <c:ext xmlns:c16="http://schemas.microsoft.com/office/drawing/2014/chart" uri="{C3380CC4-5D6E-409C-BE32-E72D297353CC}">
              <c16:uniqueId val="{00000004-D03E-4FF4-8EBA-20CE1997894C}"/>
            </c:ext>
          </c:extLst>
        </c:ser>
        <c:ser>
          <c:idx val="5"/>
          <c:order val="5"/>
          <c:tx>
            <c:strRef>
              <c:f>tas_nat_EU!$G$1</c:f>
              <c:strCache>
                <c:ptCount val="1"/>
                <c:pt idx="0">
                  <c:v>Francia</c:v>
                </c:pt>
              </c:strCache>
            </c:strRef>
          </c:tx>
          <c:spPr>
            <a:ln w="28575" cap="rnd">
              <a:solidFill>
                <a:schemeClr val="bg1">
                  <a:lumMod val="50000"/>
                </a:schemeClr>
              </a:solidFill>
              <a:round/>
            </a:ln>
            <a:effectLst/>
          </c:spPr>
          <c:marker>
            <c:symbol val="none"/>
          </c:marker>
          <c:cat>
            <c:strRef>
              <c:f>tas_nat_EU!$A$2:$A$58</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tas_nat_EU!$G$2:$G$58</c:f>
              <c:numCache>
                <c:formatCode>#,##0.0</c:formatCode>
                <c:ptCount val="57"/>
                <c:pt idx="0">
                  <c:v>18.100000000000001</c:v>
                </c:pt>
                <c:pt idx="1">
                  <c:v>17.600000000000001</c:v>
                </c:pt>
                <c:pt idx="2">
                  <c:v>18.100000000000001</c:v>
                </c:pt>
                <c:pt idx="3">
                  <c:v>18.100000000000001</c:v>
                </c:pt>
                <c:pt idx="4">
                  <c:v>17.7</c:v>
                </c:pt>
                <c:pt idx="5">
                  <c:v>17.5</c:v>
                </c:pt>
                <c:pt idx="6">
                  <c:v>16.899999999999999</c:v>
                </c:pt>
                <c:pt idx="7">
                  <c:v>16.7</c:v>
                </c:pt>
                <c:pt idx="8">
                  <c:v>16.7</c:v>
                </c:pt>
                <c:pt idx="9">
                  <c:v>16.7</c:v>
                </c:pt>
                <c:pt idx="10">
                  <c:v>17.100000000000001</c:v>
                </c:pt>
                <c:pt idx="11">
                  <c:v>16.899999999999999</c:v>
                </c:pt>
                <c:pt idx="12">
                  <c:v>16.399999999999999</c:v>
                </c:pt>
                <c:pt idx="13">
                  <c:v>15.2</c:v>
                </c:pt>
                <c:pt idx="14">
                  <c:v>14.1</c:v>
                </c:pt>
                <c:pt idx="15">
                  <c:v>13.6</c:v>
                </c:pt>
                <c:pt idx="16">
                  <c:v>14</c:v>
                </c:pt>
                <c:pt idx="17">
                  <c:v>13.8</c:v>
                </c:pt>
                <c:pt idx="18">
                  <c:v>14.1</c:v>
                </c:pt>
                <c:pt idx="19">
                  <c:v>14.9</c:v>
                </c:pt>
                <c:pt idx="20">
                  <c:v>14.9</c:v>
                </c:pt>
                <c:pt idx="21">
                  <c:v>14.6</c:v>
                </c:pt>
                <c:pt idx="22">
                  <c:v>13.7</c:v>
                </c:pt>
                <c:pt idx="23">
                  <c:v>13.8</c:v>
                </c:pt>
                <c:pt idx="24">
                  <c:v>13.9</c:v>
                </c:pt>
                <c:pt idx="25">
                  <c:v>14</c:v>
                </c:pt>
                <c:pt idx="26">
                  <c:v>13.8</c:v>
                </c:pt>
                <c:pt idx="27">
                  <c:v>13.7</c:v>
                </c:pt>
                <c:pt idx="28">
                  <c:v>13.6</c:v>
                </c:pt>
                <c:pt idx="29">
                  <c:v>13.4</c:v>
                </c:pt>
                <c:pt idx="30">
                  <c:v>13.3</c:v>
                </c:pt>
                <c:pt idx="31">
                  <c:v>13</c:v>
                </c:pt>
                <c:pt idx="32">
                  <c:v>12.4</c:v>
                </c:pt>
                <c:pt idx="33">
                  <c:v>12.3</c:v>
                </c:pt>
                <c:pt idx="34">
                  <c:v>12.6</c:v>
                </c:pt>
                <c:pt idx="35">
                  <c:v>12.7</c:v>
                </c:pt>
                <c:pt idx="36">
                  <c:v>12.5</c:v>
                </c:pt>
                <c:pt idx="37">
                  <c:v>12.6</c:v>
                </c:pt>
                <c:pt idx="38">
                  <c:v>12.7</c:v>
                </c:pt>
                <c:pt idx="39">
                  <c:v>13.1</c:v>
                </c:pt>
                <c:pt idx="40">
                  <c:v>13</c:v>
                </c:pt>
                <c:pt idx="41">
                  <c:v>12.7</c:v>
                </c:pt>
                <c:pt idx="42">
                  <c:v>12.6</c:v>
                </c:pt>
                <c:pt idx="43">
                  <c:v>12.6</c:v>
                </c:pt>
                <c:pt idx="44">
                  <c:v>12.7</c:v>
                </c:pt>
                <c:pt idx="45">
                  <c:v>12.9</c:v>
                </c:pt>
                <c:pt idx="46">
                  <c:v>12.7</c:v>
                </c:pt>
                <c:pt idx="47">
                  <c:v>12.8</c:v>
                </c:pt>
                <c:pt idx="48">
                  <c:v>12.7</c:v>
                </c:pt>
                <c:pt idx="49">
                  <c:v>12.8</c:v>
                </c:pt>
                <c:pt idx="50">
                  <c:v>12.5</c:v>
                </c:pt>
                <c:pt idx="51">
                  <c:v>12.4</c:v>
                </c:pt>
                <c:pt idx="52">
                  <c:v>12.4</c:v>
                </c:pt>
                <c:pt idx="53">
                  <c:v>12.4</c:v>
                </c:pt>
                <c:pt idx="54">
                  <c:v>12</c:v>
                </c:pt>
                <c:pt idx="55">
                  <c:v>11.7</c:v>
                </c:pt>
                <c:pt idx="56">
                  <c:v>11.4</c:v>
                </c:pt>
              </c:numCache>
            </c:numRef>
          </c:val>
          <c:smooth val="0"/>
          <c:extLst xmlns:c16r2="http://schemas.microsoft.com/office/drawing/2015/06/chart">
            <c:ext xmlns:c16="http://schemas.microsoft.com/office/drawing/2014/chart" uri="{C3380CC4-5D6E-409C-BE32-E72D297353CC}">
              <c16:uniqueId val="{00000005-D03E-4FF4-8EBA-20CE1997894C}"/>
            </c:ext>
          </c:extLst>
        </c:ser>
        <c:ser>
          <c:idx val="6"/>
          <c:order val="6"/>
          <c:tx>
            <c:strRef>
              <c:f>tas_nat_EU!$H$1</c:f>
              <c:strCache>
                <c:ptCount val="1"/>
                <c:pt idx="0">
                  <c:v>Italia</c:v>
                </c:pt>
              </c:strCache>
            </c:strRef>
          </c:tx>
          <c:spPr>
            <a:ln w="50800" cap="rnd">
              <a:solidFill>
                <a:srgbClr val="FF0000"/>
              </a:solidFill>
              <a:prstDash val="sysDot"/>
              <a:round/>
            </a:ln>
            <a:effectLst/>
          </c:spPr>
          <c:marker>
            <c:symbol val="none"/>
          </c:marker>
          <c:cat>
            <c:strRef>
              <c:f>tas_nat_EU!$A$2:$A$58</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tas_nat_EU!$H$2:$H$58</c:f>
              <c:numCache>
                <c:formatCode>#,##0.0</c:formatCode>
                <c:ptCount val="57"/>
                <c:pt idx="0">
                  <c:v>18.399999999999999</c:v>
                </c:pt>
                <c:pt idx="1">
                  <c:v>18.399999999999999</c:v>
                </c:pt>
                <c:pt idx="2">
                  <c:v>18.7</c:v>
                </c:pt>
                <c:pt idx="3">
                  <c:v>19.7</c:v>
                </c:pt>
                <c:pt idx="4">
                  <c:v>19</c:v>
                </c:pt>
                <c:pt idx="5">
                  <c:v>18.7</c:v>
                </c:pt>
                <c:pt idx="6">
                  <c:v>17.899999999999999</c:v>
                </c:pt>
                <c:pt idx="7">
                  <c:v>17.7</c:v>
                </c:pt>
                <c:pt idx="8">
                  <c:v>17.399999999999999</c:v>
                </c:pt>
                <c:pt idx="9">
                  <c:v>16.7</c:v>
                </c:pt>
                <c:pt idx="10">
                  <c:v>16.8</c:v>
                </c:pt>
                <c:pt idx="11">
                  <c:v>16.3</c:v>
                </c:pt>
                <c:pt idx="12">
                  <c:v>16</c:v>
                </c:pt>
                <c:pt idx="13">
                  <c:v>15.8</c:v>
                </c:pt>
                <c:pt idx="14">
                  <c:v>14.9</c:v>
                </c:pt>
                <c:pt idx="15">
                  <c:v>14</c:v>
                </c:pt>
                <c:pt idx="16">
                  <c:v>13.2</c:v>
                </c:pt>
                <c:pt idx="17">
                  <c:v>12.6</c:v>
                </c:pt>
                <c:pt idx="18">
                  <c:v>11.9</c:v>
                </c:pt>
                <c:pt idx="19">
                  <c:v>11.3</c:v>
                </c:pt>
                <c:pt idx="20">
                  <c:v>11</c:v>
                </c:pt>
                <c:pt idx="21">
                  <c:v>10.9</c:v>
                </c:pt>
                <c:pt idx="22">
                  <c:v>10.6</c:v>
                </c:pt>
                <c:pt idx="23">
                  <c:v>10.4</c:v>
                </c:pt>
                <c:pt idx="24">
                  <c:v>10.199999999999999</c:v>
                </c:pt>
                <c:pt idx="25">
                  <c:v>9.8000000000000007</c:v>
                </c:pt>
                <c:pt idx="26">
                  <c:v>9.6999999999999993</c:v>
                </c:pt>
                <c:pt idx="27">
                  <c:v>10.1</c:v>
                </c:pt>
                <c:pt idx="28">
                  <c:v>9.9</c:v>
                </c:pt>
                <c:pt idx="29">
                  <c:v>10</c:v>
                </c:pt>
                <c:pt idx="30">
                  <c:v>9.9</c:v>
                </c:pt>
                <c:pt idx="31">
                  <c:v>10</c:v>
                </c:pt>
                <c:pt idx="32">
                  <c:v>9.6999999999999993</c:v>
                </c:pt>
                <c:pt idx="33">
                  <c:v>9.4</c:v>
                </c:pt>
                <c:pt idx="34">
                  <c:v>9.1999999999999993</c:v>
                </c:pt>
                <c:pt idx="35">
                  <c:v>9.3000000000000007</c:v>
                </c:pt>
                <c:pt idx="36">
                  <c:v>9.4</c:v>
                </c:pt>
                <c:pt idx="37">
                  <c:v>9.4</c:v>
                </c:pt>
                <c:pt idx="38">
                  <c:v>9.4</c:v>
                </c:pt>
                <c:pt idx="39">
                  <c:v>9.5</c:v>
                </c:pt>
                <c:pt idx="40">
                  <c:v>9.4</c:v>
                </c:pt>
                <c:pt idx="41">
                  <c:v>9.4</c:v>
                </c:pt>
                <c:pt idx="42">
                  <c:v>9.5</c:v>
                </c:pt>
                <c:pt idx="43">
                  <c:v>9.8000000000000007</c:v>
                </c:pt>
                <c:pt idx="44">
                  <c:v>9.6</c:v>
                </c:pt>
                <c:pt idx="45">
                  <c:v>9.6</c:v>
                </c:pt>
                <c:pt idx="46">
                  <c:v>9.6999999999999993</c:v>
                </c:pt>
                <c:pt idx="47">
                  <c:v>9.8000000000000007</c:v>
                </c:pt>
                <c:pt idx="48">
                  <c:v>9.6</c:v>
                </c:pt>
                <c:pt idx="49">
                  <c:v>9.5</c:v>
                </c:pt>
                <c:pt idx="50">
                  <c:v>9.1999999999999993</c:v>
                </c:pt>
                <c:pt idx="51">
                  <c:v>9</c:v>
                </c:pt>
                <c:pt idx="52">
                  <c:v>8.5</c:v>
                </c:pt>
                <c:pt idx="53">
                  <c:v>8.3000000000000007</c:v>
                </c:pt>
                <c:pt idx="54">
                  <c:v>8</c:v>
                </c:pt>
                <c:pt idx="55">
                  <c:v>7.8</c:v>
                </c:pt>
                <c:pt idx="56">
                  <c:v>7.6</c:v>
                </c:pt>
              </c:numCache>
            </c:numRef>
          </c:val>
          <c:smooth val="0"/>
          <c:extLst xmlns:c16r2="http://schemas.microsoft.com/office/drawing/2015/06/chart">
            <c:ext xmlns:c16="http://schemas.microsoft.com/office/drawing/2014/chart" uri="{C3380CC4-5D6E-409C-BE32-E72D297353CC}">
              <c16:uniqueId val="{00000006-D03E-4FF4-8EBA-20CE1997894C}"/>
            </c:ext>
          </c:extLst>
        </c:ser>
        <c:ser>
          <c:idx val="7"/>
          <c:order val="7"/>
          <c:tx>
            <c:strRef>
              <c:f>tas_nat_EU!$I$1</c:f>
              <c:strCache>
                <c:ptCount val="1"/>
                <c:pt idx="0">
                  <c:v>Svezia</c:v>
                </c:pt>
              </c:strCache>
            </c:strRef>
          </c:tx>
          <c:spPr>
            <a:ln w="28575" cap="rnd">
              <a:solidFill>
                <a:schemeClr val="bg2">
                  <a:lumMod val="10000"/>
                </a:schemeClr>
              </a:solidFill>
              <a:prstDash val="sysDash"/>
              <a:round/>
            </a:ln>
            <a:effectLst/>
          </c:spPr>
          <c:marker>
            <c:symbol val="none"/>
          </c:marker>
          <c:cat>
            <c:strRef>
              <c:f>tas_nat_EU!$A$2:$A$58</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tas_nat_EU!$I$2:$I$58</c:f>
              <c:numCache>
                <c:formatCode>#,##0.0</c:formatCode>
                <c:ptCount val="57"/>
                <c:pt idx="0">
                  <c:v>13.9</c:v>
                </c:pt>
                <c:pt idx="1">
                  <c:v>14.2</c:v>
                </c:pt>
                <c:pt idx="2">
                  <c:v>14.8</c:v>
                </c:pt>
                <c:pt idx="3">
                  <c:v>16</c:v>
                </c:pt>
                <c:pt idx="4">
                  <c:v>15.9</c:v>
                </c:pt>
                <c:pt idx="5">
                  <c:v>15.8</c:v>
                </c:pt>
                <c:pt idx="6">
                  <c:v>15.4</c:v>
                </c:pt>
                <c:pt idx="7">
                  <c:v>14.3</c:v>
                </c:pt>
                <c:pt idx="8">
                  <c:v>13.5</c:v>
                </c:pt>
                <c:pt idx="9">
                  <c:v>13.7</c:v>
                </c:pt>
                <c:pt idx="10">
                  <c:v>14.1</c:v>
                </c:pt>
                <c:pt idx="11">
                  <c:v>13.8</c:v>
                </c:pt>
                <c:pt idx="12">
                  <c:v>13.5</c:v>
                </c:pt>
                <c:pt idx="13">
                  <c:v>13.5</c:v>
                </c:pt>
                <c:pt idx="14">
                  <c:v>12.6</c:v>
                </c:pt>
                <c:pt idx="15">
                  <c:v>12</c:v>
                </c:pt>
                <c:pt idx="16">
                  <c:v>11.6</c:v>
                </c:pt>
                <c:pt idx="17">
                  <c:v>11.3</c:v>
                </c:pt>
                <c:pt idx="18">
                  <c:v>11.6</c:v>
                </c:pt>
                <c:pt idx="19">
                  <c:v>11.7</c:v>
                </c:pt>
                <c:pt idx="20">
                  <c:v>11.3</c:v>
                </c:pt>
                <c:pt idx="21">
                  <c:v>11.1</c:v>
                </c:pt>
                <c:pt idx="22">
                  <c:v>11</c:v>
                </c:pt>
                <c:pt idx="23">
                  <c:v>11.3</c:v>
                </c:pt>
                <c:pt idx="24">
                  <c:v>11.8</c:v>
                </c:pt>
                <c:pt idx="25">
                  <c:v>12.2</c:v>
                </c:pt>
                <c:pt idx="26">
                  <c:v>12.5</c:v>
                </c:pt>
                <c:pt idx="27">
                  <c:v>13.3</c:v>
                </c:pt>
                <c:pt idx="28">
                  <c:v>13.7</c:v>
                </c:pt>
                <c:pt idx="29">
                  <c:v>14.5</c:v>
                </c:pt>
                <c:pt idx="30">
                  <c:v>14.4</c:v>
                </c:pt>
                <c:pt idx="31">
                  <c:v>14.2</c:v>
                </c:pt>
                <c:pt idx="32">
                  <c:v>13.5</c:v>
                </c:pt>
                <c:pt idx="33">
                  <c:v>12.8</c:v>
                </c:pt>
                <c:pt idx="34">
                  <c:v>11.7</c:v>
                </c:pt>
                <c:pt idx="35">
                  <c:v>10.8</c:v>
                </c:pt>
                <c:pt idx="36">
                  <c:v>10.199999999999999</c:v>
                </c:pt>
                <c:pt idx="37">
                  <c:v>10.1</c:v>
                </c:pt>
                <c:pt idx="38">
                  <c:v>10</c:v>
                </c:pt>
                <c:pt idx="39">
                  <c:v>10.199999999999999</c:v>
                </c:pt>
                <c:pt idx="40">
                  <c:v>10.3</c:v>
                </c:pt>
                <c:pt idx="41">
                  <c:v>10.7</c:v>
                </c:pt>
                <c:pt idx="42">
                  <c:v>11.1</c:v>
                </c:pt>
                <c:pt idx="43">
                  <c:v>11.2</c:v>
                </c:pt>
                <c:pt idx="44">
                  <c:v>11.2</c:v>
                </c:pt>
                <c:pt idx="45">
                  <c:v>11.7</c:v>
                </c:pt>
                <c:pt idx="46">
                  <c:v>11.7</c:v>
                </c:pt>
                <c:pt idx="47">
                  <c:v>11.9</c:v>
                </c:pt>
                <c:pt idx="48">
                  <c:v>12</c:v>
                </c:pt>
                <c:pt idx="49">
                  <c:v>12.3</c:v>
                </c:pt>
                <c:pt idx="50">
                  <c:v>11.8</c:v>
                </c:pt>
                <c:pt idx="51">
                  <c:v>11.9</c:v>
                </c:pt>
                <c:pt idx="52">
                  <c:v>11.8</c:v>
                </c:pt>
                <c:pt idx="53">
                  <c:v>11.9</c:v>
                </c:pt>
                <c:pt idx="54">
                  <c:v>11.7</c:v>
                </c:pt>
                <c:pt idx="55">
                  <c:v>11.8</c:v>
                </c:pt>
                <c:pt idx="56">
                  <c:v>11.5</c:v>
                </c:pt>
              </c:numCache>
            </c:numRef>
          </c:val>
          <c:smooth val="0"/>
          <c:extLst xmlns:c16r2="http://schemas.microsoft.com/office/drawing/2015/06/chart">
            <c:ext xmlns:c16="http://schemas.microsoft.com/office/drawing/2014/chart" uri="{C3380CC4-5D6E-409C-BE32-E72D297353CC}">
              <c16:uniqueId val="{00000007-D03E-4FF4-8EBA-20CE1997894C}"/>
            </c:ext>
          </c:extLst>
        </c:ser>
        <c:ser>
          <c:idx val="8"/>
          <c:order val="8"/>
          <c:tx>
            <c:strRef>
              <c:f>tas_nat_EU!$J$1</c:f>
              <c:strCache>
                <c:ptCount val="1"/>
                <c:pt idx="0">
                  <c:v>Polonia</c:v>
                </c:pt>
              </c:strCache>
            </c:strRef>
          </c:tx>
          <c:spPr>
            <a:ln w="28575" cap="rnd">
              <a:solidFill>
                <a:schemeClr val="tx1">
                  <a:lumMod val="65000"/>
                  <a:lumOff val="35000"/>
                </a:schemeClr>
              </a:solidFill>
              <a:round/>
            </a:ln>
            <a:effectLst/>
          </c:spPr>
          <c:marker>
            <c:symbol val="none"/>
          </c:marker>
          <c:cat>
            <c:strRef>
              <c:f>tas_nat_EU!$A$2:$A$58</c:f>
              <c:strCach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strCache>
            </c:strRef>
          </c:cat>
          <c:val>
            <c:numRef>
              <c:f>tas_nat_EU!$J$2:$J$58</c:f>
              <c:numCache>
                <c:formatCode>#,##0.0</c:formatCode>
                <c:ptCount val="57"/>
                <c:pt idx="0">
                  <c:v>20.9</c:v>
                </c:pt>
                <c:pt idx="1">
                  <c:v>19.8</c:v>
                </c:pt>
                <c:pt idx="2">
                  <c:v>19.2</c:v>
                </c:pt>
                <c:pt idx="3">
                  <c:v>18.100000000000001</c:v>
                </c:pt>
                <c:pt idx="4">
                  <c:v>17.399999999999999</c:v>
                </c:pt>
                <c:pt idx="5">
                  <c:v>16.8</c:v>
                </c:pt>
                <c:pt idx="6">
                  <c:v>16.3</c:v>
                </c:pt>
                <c:pt idx="7">
                  <c:v>16.3</c:v>
                </c:pt>
                <c:pt idx="8">
                  <c:v>16.399999999999999</c:v>
                </c:pt>
                <c:pt idx="9">
                  <c:v>16.8</c:v>
                </c:pt>
                <c:pt idx="10">
                  <c:v>17.2</c:v>
                </c:pt>
                <c:pt idx="11">
                  <c:v>17.5</c:v>
                </c:pt>
                <c:pt idx="12">
                  <c:v>18</c:v>
                </c:pt>
                <c:pt idx="13">
                  <c:v>18.5</c:v>
                </c:pt>
                <c:pt idx="14">
                  <c:v>19</c:v>
                </c:pt>
                <c:pt idx="15">
                  <c:v>19.600000000000001</c:v>
                </c:pt>
                <c:pt idx="16">
                  <c:v>19.2</c:v>
                </c:pt>
                <c:pt idx="17">
                  <c:v>19.100000000000001</c:v>
                </c:pt>
                <c:pt idx="18">
                  <c:v>19.600000000000001</c:v>
                </c:pt>
                <c:pt idx="19">
                  <c:v>19.600000000000001</c:v>
                </c:pt>
                <c:pt idx="20">
                  <c:v>19</c:v>
                </c:pt>
                <c:pt idx="21">
                  <c:v>19.5</c:v>
                </c:pt>
                <c:pt idx="22">
                  <c:v>19.8</c:v>
                </c:pt>
                <c:pt idx="23">
                  <c:v>19</c:v>
                </c:pt>
                <c:pt idx="24">
                  <c:v>18.3</c:v>
                </c:pt>
                <c:pt idx="25">
                  <c:v>17</c:v>
                </c:pt>
                <c:pt idx="26">
                  <c:v>16.100000000000001</c:v>
                </c:pt>
                <c:pt idx="27">
                  <c:v>15.6</c:v>
                </c:pt>
                <c:pt idx="28">
                  <c:v>14.9</c:v>
                </c:pt>
                <c:pt idx="29">
                  <c:v>14.4</c:v>
                </c:pt>
                <c:pt idx="30">
                  <c:v>14.3</c:v>
                </c:pt>
                <c:pt idx="31">
                  <c:v>13.4</c:v>
                </c:pt>
                <c:pt idx="32">
                  <c:v>12.9</c:v>
                </c:pt>
                <c:pt idx="33">
                  <c:v>12.5</c:v>
                </c:pt>
                <c:pt idx="34">
                  <c:v>11.2</c:v>
                </c:pt>
                <c:pt idx="35">
                  <c:v>11.1</c:v>
                </c:pt>
                <c:pt idx="36">
                  <c:v>10.7</c:v>
                </c:pt>
                <c:pt idx="37">
                  <c:v>10.199999999999999</c:v>
                </c:pt>
                <c:pt idx="38">
                  <c:v>9.9</c:v>
                </c:pt>
                <c:pt idx="39">
                  <c:v>9.9</c:v>
                </c:pt>
                <c:pt idx="40">
                  <c:v>9.6</c:v>
                </c:pt>
                <c:pt idx="41">
                  <c:v>9.3000000000000007</c:v>
                </c:pt>
                <c:pt idx="42">
                  <c:v>9.1999999999999993</c:v>
                </c:pt>
                <c:pt idx="43">
                  <c:v>9.3000000000000007</c:v>
                </c:pt>
                <c:pt idx="44">
                  <c:v>9.5</c:v>
                </c:pt>
                <c:pt idx="45">
                  <c:v>9.8000000000000007</c:v>
                </c:pt>
                <c:pt idx="46">
                  <c:v>10.199999999999999</c:v>
                </c:pt>
                <c:pt idx="47">
                  <c:v>10.9</c:v>
                </c:pt>
                <c:pt idx="48">
                  <c:v>10.9</c:v>
                </c:pt>
                <c:pt idx="49">
                  <c:v>10.9</c:v>
                </c:pt>
                <c:pt idx="50">
                  <c:v>10.199999999999999</c:v>
                </c:pt>
                <c:pt idx="51">
                  <c:v>10.1</c:v>
                </c:pt>
                <c:pt idx="52">
                  <c:v>9.6999999999999993</c:v>
                </c:pt>
                <c:pt idx="53">
                  <c:v>9.9</c:v>
                </c:pt>
                <c:pt idx="54">
                  <c:v>9.6999999999999993</c:v>
                </c:pt>
                <c:pt idx="55">
                  <c:v>10.1</c:v>
                </c:pt>
                <c:pt idx="56">
                  <c:v>10.6</c:v>
                </c:pt>
              </c:numCache>
            </c:numRef>
          </c:val>
          <c:smooth val="0"/>
          <c:extLst xmlns:c16r2="http://schemas.microsoft.com/office/drawing/2015/06/chart">
            <c:ext xmlns:c16="http://schemas.microsoft.com/office/drawing/2014/chart" uri="{C3380CC4-5D6E-409C-BE32-E72D297353CC}">
              <c16:uniqueId val="{00000008-D03E-4FF4-8EBA-20CE1997894C}"/>
            </c:ext>
          </c:extLst>
        </c:ser>
        <c:dLbls>
          <c:showLegendKey val="0"/>
          <c:showVal val="0"/>
          <c:showCatName val="0"/>
          <c:showSerName val="0"/>
          <c:showPercent val="0"/>
          <c:showBubbleSize val="0"/>
        </c:dLbls>
        <c:marker val="1"/>
        <c:smooth val="0"/>
        <c:axId val="77773440"/>
        <c:axId val="77783424"/>
      </c:lineChart>
      <c:catAx>
        <c:axId val="777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it-IT"/>
          </a:p>
        </c:txPr>
        <c:crossAx val="77783424"/>
        <c:crosses val="autoZero"/>
        <c:auto val="1"/>
        <c:lblAlgn val="ctr"/>
        <c:lblOffset val="100"/>
        <c:tickLblSkip val="2"/>
        <c:noMultiLvlLbl val="0"/>
      </c:catAx>
      <c:valAx>
        <c:axId val="7778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it-IT"/>
          </a:p>
        </c:txPr>
        <c:crossAx val="777734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Quale famiglia con le tecniche riproduttive</a:t>
            </a: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D58048-CB19-47FC-9EF4-C6736F3584CC}" type="datetimeFigureOut">
              <a:rPr lang="it-IT" smtClean="0"/>
              <a:t>16/07/2019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10B1B6-A6BF-4111-B14B-8C6DD2518A8A}" type="slidenum">
              <a:rPr lang="it-IT" smtClean="0"/>
              <a:t>‹N›</a:t>
            </a:fld>
            <a:endParaRPr lang="it-IT"/>
          </a:p>
        </p:txBody>
      </p:sp>
    </p:spTree>
    <p:extLst>
      <p:ext uri="{BB962C8B-B14F-4D97-AF65-F5344CB8AC3E}">
        <p14:creationId xmlns:p14="http://schemas.microsoft.com/office/powerpoint/2010/main" val="86545619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Quale famiglia con le tecniche riproduttive</a:t>
            </a: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4C325-F665-4285-86B8-7D957FB727F0}" type="datetimeFigureOut">
              <a:rPr lang="it-IT" smtClean="0"/>
              <a:t>16/07/2019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5C1A3-15B1-40E3-9BC7-71405DD856D1}" type="slidenum">
              <a:rPr lang="it-IT" smtClean="0"/>
              <a:t>‹N›</a:t>
            </a:fld>
            <a:endParaRPr lang="it-IT"/>
          </a:p>
        </p:txBody>
      </p:sp>
    </p:spTree>
    <p:extLst>
      <p:ext uri="{BB962C8B-B14F-4D97-AF65-F5344CB8AC3E}">
        <p14:creationId xmlns:p14="http://schemas.microsoft.com/office/powerpoint/2010/main" val="306406833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F1A6F691-ECF7-4C79-8D03-A5125A0F8F5C}" type="slidenum">
              <a:rPr lang="it-IT" altLang="it-IT" smtClean="0"/>
              <a:pPr eaLnBrk="1" hangingPunct="1">
                <a:spcBef>
                  <a:spcPct val="0"/>
                </a:spcBef>
              </a:pPr>
              <a:t>1</a:t>
            </a:fld>
            <a:endParaRPr lang="it-IT" altLang="it-IT" smtClean="0"/>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8817EEFB-CC99-4B70-AF47-DD52CE2CF0C0}" type="slidenum">
              <a:rPr lang="it-IT" altLang="it-IT">
                <a:solidFill>
                  <a:prstClr val="black"/>
                </a:solidFill>
              </a:rPr>
              <a:pPr eaLnBrk="1" hangingPunct="1">
                <a:spcBef>
                  <a:spcPct val="0"/>
                </a:spcBef>
              </a:pPr>
              <a:t>13</a:t>
            </a:fld>
            <a:endParaRPr lang="it-IT" altLang="it-IT">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it-IT" altLang="it-IT" smtClean="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532A0A98-31DA-4124-B5F2-2B07F324CFE7}" type="slidenum">
              <a:rPr lang="it-IT" altLang="it-IT" smtClean="0"/>
              <a:pPr eaLnBrk="1" hangingPunct="1">
                <a:spcBef>
                  <a:spcPct val="0"/>
                </a:spcBef>
              </a:pPr>
              <a:t>14</a:t>
            </a:fld>
            <a:endParaRPr lang="it-IT" altLang="it-IT"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D45FC5E4-0B40-4771-9553-C0DCD9A223BF}" type="slidenum">
              <a:rPr lang="it-IT" altLang="it-IT" smtClean="0"/>
              <a:pPr eaLnBrk="1" hangingPunct="1">
                <a:spcBef>
                  <a:spcPct val="0"/>
                </a:spcBef>
              </a:pPr>
              <a:t>15</a:t>
            </a:fld>
            <a:endParaRPr lang="it-IT" altLang="it-IT"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20F80262-A671-4034-9861-68658C24ED6C}" type="slidenum">
              <a:rPr lang="it-IT" altLang="it-IT" smtClean="0"/>
              <a:pPr eaLnBrk="1" hangingPunct="1">
                <a:spcBef>
                  <a:spcPct val="0"/>
                </a:spcBef>
              </a:pPr>
              <a:t>16</a:t>
            </a:fld>
            <a:endParaRPr lang="it-IT" altLang="it-IT" smtClean="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2560F46F-B773-496C-BA99-7971E0BB4F65}" type="slidenum">
              <a:rPr lang="en-US" altLang="it-IT" smtClean="0"/>
              <a:pPr eaLnBrk="1" hangingPunct="1">
                <a:spcBef>
                  <a:spcPct val="0"/>
                </a:spcBef>
              </a:pPr>
              <a:t>17</a:t>
            </a:fld>
            <a:endParaRPr lang="en-US" altLang="it-IT"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2560F46F-B773-496C-BA99-7971E0BB4F65}" type="slidenum">
              <a:rPr lang="en-US" altLang="it-IT" smtClean="0"/>
              <a:pPr eaLnBrk="1" hangingPunct="1">
                <a:spcBef>
                  <a:spcPct val="0"/>
                </a:spcBef>
              </a:pPr>
              <a:t>18</a:t>
            </a:fld>
            <a:endParaRPr lang="en-US" altLang="it-IT"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2560F46F-B773-496C-BA99-7971E0BB4F65}" type="slidenum">
              <a:rPr lang="en-US" altLang="it-IT" smtClean="0"/>
              <a:pPr eaLnBrk="1" hangingPunct="1">
                <a:spcBef>
                  <a:spcPct val="0"/>
                </a:spcBef>
              </a:pPr>
              <a:t>20</a:t>
            </a:fld>
            <a:endParaRPr lang="en-US" altLang="it-IT"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77A399E4-8E86-426A-9B31-78E02C8CFBA5}" type="slidenum">
              <a:rPr lang="en-US" altLang="it-IT" smtClean="0"/>
              <a:pPr eaLnBrk="1" hangingPunct="1">
                <a:spcBef>
                  <a:spcPct val="0"/>
                </a:spcBef>
              </a:pPr>
              <a:t>21</a:t>
            </a:fld>
            <a:endParaRPr lang="en-US" altLang="it-IT"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8962AA93-5C8F-46B8-981A-FB940201B4FB}" type="slidenum">
              <a:rPr lang="it-IT" altLang="it-IT" smtClean="0"/>
              <a:pPr eaLnBrk="1" hangingPunct="1">
                <a:spcBef>
                  <a:spcPct val="0"/>
                </a:spcBef>
              </a:pPr>
              <a:t>24</a:t>
            </a:fld>
            <a:endParaRPr lang="it-IT" altLang="it-IT"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E016EE0-076C-4F99-9280-DD3F7FB8E228}" type="slidenum">
              <a:rPr lang="it-IT" altLang="it-IT" smtClean="0"/>
              <a:pPr eaLnBrk="1" hangingPunct="1">
                <a:spcBef>
                  <a:spcPct val="0"/>
                </a:spcBef>
              </a:pPr>
              <a:t>2</a:t>
            </a:fld>
            <a:endParaRPr lang="it-IT" altLang="it-IT"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4E1F5-15C8-4AE3-862E-7BBC07E17827}" type="slidenum">
              <a:rPr lang="it-IT" altLang="it-IT"/>
              <a:pPr/>
              <a:t>25</a:t>
            </a:fld>
            <a:endParaRPr lang="it-IT" altLang="it-IT"/>
          </a:p>
        </p:txBody>
      </p:sp>
      <p:sp>
        <p:nvSpPr>
          <p:cNvPr id="107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6CC12-0902-4153-B48C-F6451E4A0D64}" type="slidenum">
              <a:rPr lang="it-IT" altLang="it-IT"/>
              <a:pPr/>
              <a:t>26</a:t>
            </a:fld>
            <a:endParaRPr lang="it-IT" altLang="it-IT"/>
          </a:p>
        </p:txBody>
      </p:sp>
      <p:sp>
        <p:nvSpPr>
          <p:cNvPr id="111618" name="Rectangle 1026"/>
          <p:cNvSpPr>
            <a:spLocks noGrp="1" noRot="1" noChangeAspect="1" noChangeArrowheads="1" noTextEdit="1"/>
          </p:cNvSpPr>
          <p:nvPr>
            <p:ph type="sldImg"/>
          </p:nvPr>
        </p:nvSpPr>
        <p:spPr>
          <a:ln/>
        </p:spPr>
      </p:sp>
      <p:sp>
        <p:nvSpPr>
          <p:cNvPr id="111619" name="Rectangle 1027"/>
          <p:cNvSpPr>
            <a:spLocks noGrp="1" noChangeArrowheads="1"/>
          </p:cNvSpPr>
          <p:nvPr>
            <p:ph type="body" idx="1"/>
          </p:nvPr>
        </p:nvSpPr>
        <p:spPr/>
        <p:txBody>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4" name="Segnaposto numero diapositiva 3"/>
          <p:cNvSpPr>
            <a:spLocks noGrp="1"/>
          </p:cNvSpPr>
          <p:nvPr>
            <p:ph type="sldNum" sz="quarter" idx="5"/>
          </p:nvPr>
        </p:nvSpPr>
        <p:spPr/>
        <p:txBody>
          <a:bodyPr/>
          <a:lstStyle/>
          <a:p>
            <a:pPr>
              <a:defRPr/>
            </a:pPr>
            <a:fld id="{2EF058CC-D01B-4CB6-BAEE-32D3A382677E}" type="slidenum">
              <a:rPr lang="it-IT" smtClean="0"/>
              <a:pPr>
                <a:defRPr/>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03990FCD-EF18-463A-BC7B-6521FBD8A35A}" type="slidenum">
              <a:rPr lang="it-IT" altLang="it-IT" smtClean="0"/>
              <a:pPr eaLnBrk="1" hangingPunct="1">
                <a:spcBef>
                  <a:spcPct val="0"/>
                </a:spcBef>
              </a:pPr>
              <a:t>8</a:t>
            </a:fld>
            <a:endParaRPr lang="it-IT" altLang="it-IT"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56385-B5B9-42C6-BFC4-382814E08203}" type="slidenum">
              <a:rPr lang="it-IT" altLang="it-IT"/>
              <a:pPr/>
              <a:t>9</a:t>
            </a:fld>
            <a:endParaRPr lang="it-IT" altLang="it-IT"/>
          </a:p>
        </p:txBody>
      </p:sp>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p:txBody>
          <a:bodyP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8C76264F-1537-4723-9853-3127F94C7994}" type="slidenum">
              <a:rPr lang="it-IT" altLang="it-IT" smtClean="0"/>
              <a:pPr eaLnBrk="1" hangingPunct="1">
                <a:spcBef>
                  <a:spcPct val="0"/>
                </a:spcBef>
              </a:pPr>
              <a:t>10</a:t>
            </a:fld>
            <a:endParaRPr lang="it-IT" altLang="it-IT"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398229D-9A95-43A0-A454-05336565195C}" type="slidenum">
              <a:rPr lang="en-US" altLang="it-IT" smtClean="0"/>
              <a:pPr eaLnBrk="1" hangingPunct="1">
                <a:spcBef>
                  <a:spcPct val="0"/>
                </a:spcBef>
              </a:pPr>
              <a:t>11</a:t>
            </a:fld>
            <a:endParaRPr lang="en-US" altLang="it-IT" smtClean="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33A8B0F-78EB-4233-95C7-36641C89A4A9}" type="slidenum">
              <a:rPr lang="en-US" altLang="it-IT" smtClean="0"/>
              <a:pPr eaLnBrk="1" hangingPunct="1">
                <a:spcBef>
                  <a:spcPct val="0"/>
                </a:spcBef>
              </a:pPr>
              <a:t>12</a:t>
            </a:fld>
            <a:endParaRPr lang="en-US" altLang="it-IT" smtClean="0"/>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B67B882-63B4-47F6-BD1B-042BD1CC9272}" type="datetime1">
              <a:rPr lang="it-IT" smtClean="0"/>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219321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63D733-27CE-45AF-AA5F-365441089550}" type="datetime1">
              <a:rPr lang="it-IT" smtClean="0"/>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330844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5F20EDC-DC77-49A0-A880-9AE631FCE512}" type="datetime1">
              <a:rPr lang="it-IT" smtClean="0"/>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189927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519017-81E0-4732-81FC-C33E1F05F5D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72770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4F0E1C3D-FA08-4616-B651-B5C0EB391B10}" type="datetime1">
              <a:rPr lang="it-IT" altLang="it-IT" smtClean="0">
                <a:solidFill>
                  <a:srgbClr val="000000"/>
                </a:solidFill>
              </a:rPr>
              <a:t>16/07/2019</a:t>
            </a:fld>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826C73-CA69-40B3-8284-45A40860F5C9}"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138861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819A40EC-D19B-42FB-A032-9EF709E0175B}" type="datetime1">
              <a:rPr lang="it-IT" altLang="it-IT" smtClean="0">
                <a:solidFill>
                  <a:srgbClr val="000000"/>
                </a:solidFill>
              </a:rPr>
              <a:t>16/07/2019</a:t>
            </a:fld>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048AD8-29C8-403D-A042-CBBFBDA0A8C7}"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1276617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703419D6-7503-4D15-82BA-95DAAC247E17}" type="datetime1">
              <a:rPr lang="it-IT" altLang="it-IT" smtClean="0">
                <a:solidFill>
                  <a:srgbClr val="000000"/>
                </a:solidFill>
              </a:rPr>
              <a:t>16/07/2019</a:t>
            </a:fld>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8D5F66-8C0D-4A97-A0F0-AFF2A9B380CE}"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872455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3649BA73-B227-46D7-B524-B47CA37E5A55}" type="datetime1">
              <a:rPr lang="it-IT" altLang="it-IT" smtClean="0">
                <a:solidFill>
                  <a:srgbClr val="000000"/>
                </a:solidFill>
              </a:rPr>
              <a:t>16/07/2019</a:t>
            </a:fld>
            <a:endParaRPr lang="en-US"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A951B-FA84-433D-AA61-29C631422F24}"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33692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DF628C79-FAED-4FF3-B776-227DCA75AA8C}" type="datetime1">
              <a:rPr lang="it-IT" altLang="it-IT" smtClean="0">
                <a:solidFill>
                  <a:srgbClr val="000000"/>
                </a:solidFill>
              </a:rPr>
              <a:t>16/07/2019</a:t>
            </a:fld>
            <a:endParaRPr lang="en-US"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7645837-9403-4BE3-8306-E4E1AFE8AB47}"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595895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C3FCA2E8-890C-4E96-AF45-C9A38607FBA7}" type="datetime1">
              <a:rPr lang="it-IT" altLang="it-IT" smtClean="0">
                <a:solidFill>
                  <a:srgbClr val="000000"/>
                </a:solidFill>
              </a:rPr>
              <a:t>16/07/2019</a:t>
            </a:fld>
            <a:endParaRPr lang="en-US"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AE2EDC2-BCCC-4D4B-8405-4AA94DC5D476}"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332347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DDFF7-12E5-44D0-A82C-4F5650543E86}" type="datetime1">
              <a:rPr lang="it-IT" altLang="it-IT" smtClean="0">
                <a:solidFill>
                  <a:srgbClr val="000000"/>
                </a:solidFill>
              </a:rPr>
              <a:t>16/07/2019</a:t>
            </a:fld>
            <a:endParaRPr lang="en-US"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62217E-209F-4DE6-9845-319E24397176}"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45241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ACC330-CFB5-4517-BD1F-3A27DE5F8A27}" type="datetime1">
              <a:rPr lang="it-IT" smtClean="0"/>
              <a:t>16/07/2019</a:t>
            </a:fld>
            <a:endParaRPr lang="it-IT"/>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DE1B7C3-BDE2-4DB8-BD9B-AE0AAD5D3CA4}" type="slidenum">
              <a:rPr lang="it-IT" smtClean="0"/>
              <a:t>‹N›</a:t>
            </a:fld>
            <a:endParaRPr lang="it-IT"/>
          </a:p>
        </p:txBody>
      </p:sp>
      <p:pic>
        <p:nvPicPr>
          <p:cNvPr id="7" name="Picture 1029" descr="C:\Documents and Settings\PAOLO\Documenti\MVA\logo_MVA_Comun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1880" y="6111632"/>
            <a:ext cx="1986360" cy="74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386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DFAEAA8B-3150-40F1-8B9A-D37F037F12F1}" type="datetime1">
              <a:rPr lang="it-IT" altLang="it-IT" smtClean="0">
                <a:solidFill>
                  <a:srgbClr val="000000"/>
                </a:solidFill>
              </a:rPr>
              <a:t>16/07/2019</a:t>
            </a:fld>
            <a:endParaRPr lang="en-US"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37FEFE-81D1-423C-9C42-B081DD76AF15}"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141996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A9ED0231-B8AB-4EF0-BD57-B621E0050477}" type="datetime1">
              <a:rPr lang="it-IT" altLang="it-IT" smtClean="0">
                <a:solidFill>
                  <a:srgbClr val="000000"/>
                </a:solidFill>
              </a:rPr>
              <a:t>16/07/2019</a:t>
            </a:fld>
            <a:endParaRPr lang="en-US"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BD9E4-7F95-49CA-9704-7CB2CFA0AA3C}"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393673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8D878403-1FC4-4A0E-A8DD-106FE0253FAE}" type="datetime1">
              <a:rPr lang="it-IT" altLang="it-IT" smtClean="0">
                <a:solidFill>
                  <a:srgbClr val="000000"/>
                </a:solidFill>
              </a:rPr>
              <a:t>16/07/2019</a:t>
            </a:fld>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B2C1B4-B873-419C-A6B7-5D235CDF5C67}"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736121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B967F540-E890-41D7-9BF6-479156AC2044}" type="datetime1">
              <a:rPr lang="it-IT" altLang="it-IT" smtClean="0">
                <a:solidFill>
                  <a:srgbClr val="000000"/>
                </a:solidFill>
              </a:rPr>
              <a:t>16/07/2019</a:t>
            </a:fld>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C1E6F8-B663-4DE7-9593-8CC148C796E7}"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1755975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483F54E2-A41A-4335-9FC7-648CC35702A4}" type="datetime1">
              <a:rPr lang="it-IT" altLang="it-IT" smtClean="0">
                <a:solidFill>
                  <a:srgbClr val="000000"/>
                </a:solidFill>
              </a:rPr>
              <a:t>16/07/2019</a:t>
            </a:fld>
            <a:endParaRPr lang="en-US"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D416C3-C19F-4F5F-9A7D-6DFB18CAC586}"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3561128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41148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vl1pPr>
          </a:lstStyle>
          <a:p>
            <a:pPr>
              <a:defRPr/>
            </a:pPr>
            <a:fld id="{EF6D3243-5274-4A91-B8AE-22346DB22507}" type="datetime1">
              <a:rPr lang="it-IT" smtClean="0">
                <a:solidFill>
                  <a:srgbClr val="000000"/>
                </a:solidFill>
              </a:rPr>
              <a:t>16/07/2019</a:t>
            </a:fld>
            <a:endParaRPr lang="it-IT">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20D8DEE-F3CA-45CC-8517-25A3F30BD67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6932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vl1pPr>
          </a:lstStyle>
          <a:p>
            <a:pPr>
              <a:defRPr/>
            </a:pPr>
            <a:fld id="{371324BB-BDF0-41F2-8BA2-5DEB18E0EE15}" type="datetime1">
              <a:rPr lang="it-IT" smtClean="0">
                <a:solidFill>
                  <a:srgbClr val="000000"/>
                </a:solidFill>
              </a:rPr>
              <a:t>16/07/2019</a:t>
            </a:fld>
            <a:endParaRPr lang="it-IT">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3AB8DB4-AC9E-4A88-8599-034B033D1A4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6912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91E4337-80DE-497E-80F1-CA7C321494CE}" type="datetime1">
              <a:rPr lang="it-IT" smtClean="0"/>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207041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F47ACC8-C8BA-4BD8-B2EC-FA714E8698D1}" type="datetime1">
              <a:rPr lang="it-IT" smtClean="0"/>
              <a:t>16/07/2019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49588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93DF5CB-4B48-45DC-B152-8604C7634EC1}" type="datetime1">
              <a:rPr lang="it-IT" smtClean="0"/>
              <a:t>16/07/2019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112385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0FE9FD2-E273-425F-A7E6-455F3917AD60}" type="datetime1">
              <a:rPr lang="it-IT" smtClean="0"/>
              <a:t>16/07/2019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253079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0C6240D-3E27-4296-9A77-3D491D585637}" type="datetime1">
              <a:rPr lang="it-IT" smtClean="0"/>
              <a:t>16/07/2019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252690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343478C-C381-4C6D-BF89-4388007F9F13}" type="datetime1">
              <a:rPr lang="it-IT" smtClean="0"/>
              <a:t>16/07/2019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399507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E31BFE-9920-4B5C-9429-0DA4CBC3D80A}" type="datetime1">
              <a:rPr lang="it-IT" smtClean="0"/>
              <a:t>16/07/2019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E1B7C3-BDE2-4DB8-BD9B-AE0AAD5D3CA4}" type="slidenum">
              <a:rPr lang="it-IT" smtClean="0"/>
              <a:t>‹N›</a:t>
            </a:fld>
            <a:endParaRPr lang="it-IT"/>
          </a:p>
        </p:txBody>
      </p:sp>
    </p:spTree>
    <p:extLst>
      <p:ext uri="{BB962C8B-B14F-4D97-AF65-F5344CB8AC3E}">
        <p14:creationId xmlns:p14="http://schemas.microsoft.com/office/powerpoint/2010/main" val="414705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6C2FA-3D35-45CB-9E33-A8840752895E}" type="datetime1">
              <a:rPr lang="it-IT" smtClean="0"/>
              <a:t>16/07/2019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1B7C3-BDE2-4DB8-BD9B-AE0AAD5D3CA4}" type="slidenum">
              <a:rPr lang="it-IT" smtClean="0"/>
              <a:t>‹N›</a:t>
            </a:fld>
            <a:endParaRPr lang="it-IT"/>
          </a:p>
        </p:txBody>
      </p:sp>
      <p:pic>
        <p:nvPicPr>
          <p:cNvPr id="7" name="Picture 1029" descr="C:\Documents and Settings\PAOLO\Documenti\MVA\logo_MVA_Comun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707904" y="6165304"/>
            <a:ext cx="1645568" cy="61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403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FF"/>
            </a:gs>
            <a:gs pos="100000">
              <a:srgbClr val="00007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fld id="{D271398A-625E-46B6-AE26-2ECADDFCC9E3}" type="datetime1">
              <a:rPr lang="it-IT" altLang="it-IT" smtClean="0">
                <a:solidFill>
                  <a:srgbClr val="000000"/>
                </a:solidFill>
                <a:cs typeface="Times New Roman" pitchFamily="18" charset="0"/>
              </a:rPr>
              <a:t>16/07/2019</a:t>
            </a:fld>
            <a:endParaRPr lang="en-US" altLang="it-IT">
              <a:solidFill>
                <a:srgbClr val="000000"/>
              </a:solidFill>
              <a:cs typeface="Times New Roman" pitchFamily="18" charset="0"/>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ltLang="it-IT">
              <a:solidFill>
                <a:srgbClr val="000000"/>
              </a:solidFill>
              <a:cs typeface="Times New Roman" pitchFamily="18" charset="0"/>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13EBC61B-FC26-4542-AF45-2252D2835FC6}" type="slidenum">
              <a:rPr lang="en-US" altLang="it-IT">
                <a:solidFill>
                  <a:srgbClr val="000000"/>
                </a:solidFill>
                <a:cs typeface="Times New Roman" pitchFamily="18" charset="0"/>
              </a:rPr>
              <a:pPr fontAlgn="base">
                <a:spcBef>
                  <a:spcPct val="0"/>
                </a:spcBef>
                <a:spcAft>
                  <a:spcPct val="0"/>
                </a:spcAft>
                <a:defRPr/>
              </a:pPr>
              <a:t>‹N›</a:t>
            </a:fld>
            <a:endParaRPr lang="en-US" altLang="it-IT">
              <a:solidFill>
                <a:srgbClr val="000000"/>
              </a:solidFill>
              <a:cs typeface="Times New Roman" pitchFamily="18" charset="0"/>
            </a:endParaRPr>
          </a:p>
        </p:txBody>
      </p:sp>
    </p:spTree>
    <p:extLst>
      <p:ext uri="{BB962C8B-B14F-4D97-AF65-F5344CB8AC3E}">
        <p14:creationId xmlns:p14="http://schemas.microsoft.com/office/powerpoint/2010/main" val="1438443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image" Target="../media/image1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029" descr="C:\Documents and Settings\PAOLO\Documenti\MVA\logo_MVA_Comu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28" y="1389061"/>
            <a:ext cx="7710488"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098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9776"/>
            <a:ext cx="8229600" cy="1143000"/>
          </a:xfrm>
        </p:spPr>
        <p:txBody>
          <a:bodyPr/>
          <a:lstStyle/>
          <a:p>
            <a:pPr eaLnBrk="1" hangingPunct="1"/>
            <a:r>
              <a:rPr lang="it-IT" altLang="it-IT" b="1" dirty="0" smtClean="0">
                <a:solidFill>
                  <a:schemeClr val="tx2"/>
                </a:solidFill>
              </a:rPr>
              <a:t>I numeri dell’MPV</a:t>
            </a:r>
            <a:endParaRPr lang="en-US" altLang="it-IT" b="1" dirty="0" smtClean="0">
              <a:solidFill>
                <a:schemeClr val="tx2"/>
              </a:solidFill>
            </a:endParaRPr>
          </a:p>
        </p:txBody>
      </p:sp>
      <p:sp>
        <p:nvSpPr>
          <p:cNvPr id="11267" name="Rectangle 3"/>
          <p:cNvSpPr>
            <a:spLocks noGrp="1" noChangeArrowheads="1"/>
          </p:cNvSpPr>
          <p:nvPr>
            <p:ph type="body" idx="1"/>
          </p:nvPr>
        </p:nvSpPr>
        <p:spPr>
          <a:xfrm>
            <a:off x="467544" y="1196752"/>
            <a:ext cx="8280920" cy="4896544"/>
          </a:xfrm>
        </p:spPr>
        <p:txBody>
          <a:bodyPr>
            <a:normAutofit fontScale="92500"/>
          </a:bodyPr>
          <a:lstStyle/>
          <a:p>
            <a:pPr marL="533400" indent="-533400" eaLnBrk="1" hangingPunct="1"/>
            <a:r>
              <a:rPr lang="en-US" altLang="it-IT" sz="2400" b="1" dirty="0" smtClean="0">
                <a:solidFill>
                  <a:schemeClr val="tx2"/>
                </a:solidFill>
              </a:rPr>
              <a:t>200.000 bambini </a:t>
            </a:r>
            <a:r>
              <a:rPr lang="en-US" altLang="it-IT" sz="2400" b="1" dirty="0" err="1" smtClean="0">
                <a:solidFill>
                  <a:schemeClr val="tx2"/>
                </a:solidFill>
              </a:rPr>
              <a:t>nati</a:t>
            </a:r>
            <a:r>
              <a:rPr lang="en-US" altLang="it-IT" sz="2400" b="1" dirty="0" smtClean="0">
                <a:solidFill>
                  <a:schemeClr val="tx2"/>
                </a:solidFill>
              </a:rPr>
              <a:t> dal 1975 grazie </a:t>
            </a:r>
            <a:r>
              <a:rPr lang="en-US" altLang="it-IT" sz="2400" b="1" dirty="0" err="1" smtClean="0">
                <a:solidFill>
                  <a:schemeClr val="tx2"/>
                </a:solidFill>
              </a:rPr>
              <a:t>all’MPV</a:t>
            </a:r>
            <a:r>
              <a:rPr lang="en-US" altLang="it-IT" sz="2400" b="1" dirty="0" smtClean="0">
                <a:solidFill>
                  <a:schemeClr val="tx2"/>
                </a:solidFill>
              </a:rPr>
              <a:t> 8.301 </a:t>
            </a:r>
            <a:r>
              <a:rPr lang="en-US" altLang="it-IT" sz="2400" b="1" dirty="0" err="1" smtClean="0">
                <a:solidFill>
                  <a:schemeClr val="tx2"/>
                </a:solidFill>
              </a:rPr>
              <a:t>nel</a:t>
            </a:r>
            <a:r>
              <a:rPr lang="en-US" altLang="it-IT" sz="2400" b="1" dirty="0" smtClean="0">
                <a:solidFill>
                  <a:schemeClr val="tx2"/>
                </a:solidFill>
              </a:rPr>
              <a:t> 2016</a:t>
            </a:r>
          </a:p>
          <a:p>
            <a:pPr marL="533400" indent="-533400" eaLnBrk="1" hangingPunct="1"/>
            <a:r>
              <a:rPr lang="en-US" altLang="it-IT" sz="2400" b="1" dirty="0" smtClean="0">
                <a:solidFill>
                  <a:schemeClr val="tx2"/>
                </a:solidFill>
              </a:rPr>
              <a:t>700.000 </a:t>
            </a:r>
            <a:r>
              <a:rPr lang="en-US" altLang="it-IT" sz="2400" b="1" dirty="0" err="1" smtClean="0">
                <a:solidFill>
                  <a:schemeClr val="tx2"/>
                </a:solidFill>
              </a:rPr>
              <a:t>donne</a:t>
            </a:r>
            <a:r>
              <a:rPr lang="en-US" altLang="it-IT" sz="2400" b="1" dirty="0" smtClean="0">
                <a:solidFill>
                  <a:schemeClr val="tx2"/>
                </a:solidFill>
              </a:rPr>
              <a:t> </a:t>
            </a:r>
            <a:r>
              <a:rPr lang="en-US" altLang="it-IT" sz="2400" b="1" dirty="0" err="1" smtClean="0">
                <a:solidFill>
                  <a:schemeClr val="tx2"/>
                </a:solidFill>
              </a:rPr>
              <a:t>assistite</a:t>
            </a:r>
            <a:r>
              <a:rPr lang="en-US" altLang="it-IT" sz="2400" b="1" dirty="0" smtClean="0">
                <a:solidFill>
                  <a:schemeClr val="tx2"/>
                </a:solidFill>
              </a:rPr>
              <a:t> </a:t>
            </a:r>
            <a:r>
              <a:rPr lang="en-US" altLang="it-IT" sz="2400" b="1" dirty="0" err="1" smtClean="0">
                <a:solidFill>
                  <a:schemeClr val="tx2"/>
                </a:solidFill>
              </a:rPr>
              <a:t>dai</a:t>
            </a:r>
            <a:r>
              <a:rPr lang="en-US" altLang="it-IT" sz="2400" b="1" dirty="0" smtClean="0">
                <a:solidFill>
                  <a:schemeClr val="tx2"/>
                </a:solidFill>
              </a:rPr>
              <a:t> CAV</a:t>
            </a:r>
          </a:p>
          <a:p>
            <a:pPr marL="0" indent="0" eaLnBrk="1" hangingPunct="1">
              <a:buNone/>
            </a:pPr>
            <a:r>
              <a:rPr lang="en-US" altLang="it-IT" sz="2400" b="1" dirty="0" smtClean="0">
                <a:solidFill>
                  <a:schemeClr val="tx2"/>
                </a:solidFill>
              </a:rPr>
              <a:t>      30.000 </a:t>
            </a:r>
            <a:r>
              <a:rPr lang="en-US" altLang="it-IT" sz="2400" b="1" dirty="0" err="1" smtClean="0">
                <a:solidFill>
                  <a:schemeClr val="tx2"/>
                </a:solidFill>
              </a:rPr>
              <a:t>nel</a:t>
            </a:r>
            <a:r>
              <a:rPr lang="en-US" altLang="it-IT" sz="2400" b="1" dirty="0" smtClean="0">
                <a:solidFill>
                  <a:schemeClr val="tx2"/>
                </a:solidFill>
              </a:rPr>
              <a:t> 2016 di cui 13.000 </a:t>
            </a:r>
            <a:r>
              <a:rPr lang="en-US" altLang="it-IT" sz="2400" b="1" dirty="0" err="1" smtClean="0">
                <a:solidFill>
                  <a:schemeClr val="tx2"/>
                </a:solidFill>
              </a:rPr>
              <a:t>gestanti</a:t>
            </a:r>
            <a:endParaRPr lang="en-US" altLang="it-IT" sz="2400" b="1" dirty="0" smtClean="0">
              <a:solidFill>
                <a:schemeClr val="tx2"/>
              </a:solidFill>
            </a:endParaRPr>
          </a:p>
          <a:p>
            <a:pPr marL="533400" indent="-533400" eaLnBrk="1" hangingPunct="1"/>
            <a:r>
              <a:rPr lang="en-US" altLang="it-IT" sz="2400" b="1" dirty="0" smtClean="0">
                <a:solidFill>
                  <a:schemeClr val="tx2"/>
                </a:solidFill>
              </a:rPr>
              <a:t>Il 82% </a:t>
            </a:r>
            <a:r>
              <a:rPr lang="en-US" altLang="it-IT" sz="2400" b="1" dirty="0" err="1" smtClean="0">
                <a:solidFill>
                  <a:schemeClr val="tx2"/>
                </a:solidFill>
              </a:rPr>
              <a:t>delle</a:t>
            </a:r>
            <a:r>
              <a:rPr lang="en-US" altLang="it-IT" sz="2400" b="1" dirty="0" smtClean="0">
                <a:solidFill>
                  <a:schemeClr val="tx2"/>
                </a:solidFill>
              </a:rPr>
              <a:t> </a:t>
            </a:r>
            <a:r>
              <a:rPr lang="en-US" altLang="it-IT" sz="2400" b="1" dirty="0" err="1" smtClean="0">
                <a:solidFill>
                  <a:schemeClr val="tx2"/>
                </a:solidFill>
              </a:rPr>
              <a:t>donne</a:t>
            </a:r>
            <a:r>
              <a:rPr lang="en-US" altLang="it-IT" sz="2400" b="1" dirty="0" smtClean="0">
                <a:solidFill>
                  <a:schemeClr val="tx2"/>
                </a:solidFill>
              </a:rPr>
              <a:t> </a:t>
            </a:r>
            <a:r>
              <a:rPr lang="en-US" altLang="it-IT" sz="2400" b="1" dirty="0" err="1" smtClean="0">
                <a:solidFill>
                  <a:schemeClr val="tx2"/>
                </a:solidFill>
              </a:rPr>
              <a:t>aiutate</a:t>
            </a:r>
            <a:r>
              <a:rPr lang="en-US" altLang="it-IT" sz="2400" b="1" dirty="0" smtClean="0">
                <a:solidFill>
                  <a:schemeClr val="tx2"/>
                </a:solidFill>
              </a:rPr>
              <a:t> dal CAV </a:t>
            </a:r>
            <a:r>
              <a:rPr lang="en-US" altLang="it-IT" sz="2400" b="1" dirty="0" err="1" smtClean="0">
                <a:solidFill>
                  <a:schemeClr val="tx2"/>
                </a:solidFill>
              </a:rPr>
              <a:t>sono</a:t>
            </a:r>
            <a:r>
              <a:rPr lang="en-US" altLang="it-IT" sz="2400" b="1" dirty="0" smtClean="0">
                <a:solidFill>
                  <a:schemeClr val="tx2"/>
                </a:solidFill>
              </a:rPr>
              <a:t> state </a:t>
            </a:r>
            <a:r>
              <a:rPr lang="en-US" altLang="it-IT" sz="2400" b="1" dirty="0" err="1" smtClean="0">
                <a:solidFill>
                  <a:schemeClr val="tx2"/>
                </a:solidFill>
              </a:rPr>
              <a:t>straniere</a:t>
            </a:r>
            <a:r>
              <a:rPr lang="en-US" altLang="it-IT" sz="2400" b="1" dirty="0" smtClean="0">
                <a:solidFill>
                  <a:schemeClr val="tx2"/>
                </a:solidFill>
              </a:rPr>
              <a:t> (</a:t>
            </a:r>
            <a:r>
              <a:rPr lang="en-US" altLang="it-IT" sz="2400" b="1" dirty="0" err="1" smtClean="0">
                <a:solidFill>
                  <a:schemeClr val="tx2"/>
                </a:solidFill>
              </a:rPr>
              <a:t>erano</a:t>
            </a:r>
            <a:r>
              <a:rPr lang="en-US" altLang="it-IT" sz="2400" b="1" dirty="0" smtClean="0">
                <a:solidFill>
                  <a:schemeClr val="tx2"/>
                </a:solidFill>
              </a:rPr>
              <a:t> </a:t>
            </a:r>
            <a:r>
              <a:rPr lang="en-US" altLang="it-IT" sz="2400" b="1" dirty="0" err="1" smtClean="0">
                <a:solidFill>
                  <a:schemeClr val="tx2"/>
                </a:solidFill>
              </a:rPr>
              <a:t>il</a:t>
            </a:r>
            <a:r>
              <a:rPr lang="en-US" altLang="it-IT" sz="2400" b="1" dirty="0" smtClean="0">
                <a:solidFill>
                  <a:schemeClr val="tx2"/>
                </a:solidFill>
              </a:rPr>
              <a:t> 16% </a:t>
            </a:r>
            <a:r>
              <a:rPr lang="en-US" altLang="it-IT" sz="2400" b="1" dirty="0" err="1" smtClean="0">
                <a:solidFill>
                  <a:schemeClr val="tx2"/>
                </a:solidFill>
              </a:rPr>
              <a:t>nel</a:t>
            </a:r>
            <a:r>
              <a:rPr lang="en-US" altLang="it-IT" sz="2400" b="1" dirty="0" smtClean="0">
                <a:solidFill>
                  <a:schemeClr val="tx2"/>
                </a:solidFill>
              </a:rPr>
              <a:t> 1990)  (</a:t>
            </a:r>
            <a:r>
              <a:rPr lang="en-US" altLang="it-IT" sz="2400" b="1" dirty="0" err="1" smtClean="0">
                <a:solidFill>
                  <a:schemeClr val="tx2"/>
                </a:solidFill>
              </a:rPr>
              <a:t>violenza</a:t>
            </a:r>
            <a:r>
              <a:rPr lang="en-US" altLang="it-IT" sz="2400" b="1" dirty="0" smtClean="0">
                <a:solidFill>
                  <a:schemeClr val="tx2"/>
                </a:solidFill>
              </a:rPr>
              <a:t> </a:t>
            </a:r>
            <a:r>
              <a:rPr lang="en-US" altLang="it-IT" sz="2400" b="1" dirty="0" err="1" smtClean="0">
                <a:solidFill>
                  <a:schemeClr val="tx2"/>
                </a:solidFill>
              </a:rPr>
              <a:t>su</a:t>
            </a:r>
            <a:r>
              <a:rPr lang="en-US" altLang="it-IT" sz="2400" b="1" dirty="0" smtClean="0">
                <a:solidFill>
                  <a:schemeClr val="tx2"/>
                </a:solidFill>
              </a:rPr>
              <a:t> </a:t>
            </a:r>
            <a:r>
              <a:rPr lang="en-US" altLang="it-IT" sz="2400" b="1" dirty="0" err="1" smtClean="0">
                <a:solidFill>
                  <a:schemeClr val="tx2"/>
                </a:solidFill>
              </a:rPr>
              <a:t>donne</a:t>
            </a:r>
            <a:r>
              <a:rPr lang="en-US" altLang="it-IT" sz="2400" b="1" dirty="0" smtClean="0">
                <a:solidFill>
                  <a:schemeClr val="tx2"/>
                </a:solidFill>
              </a:rPr>
              <a:t> </a:t>
            </a:r>
            <a:r>
              <a:rPr lang="en-US" altLang="it-IT" sz="2400" b="1" dirty="0" err="1" smtClean="0">
                <a:solidFill>
                  <a:schemeClr val="tx2"/>
                </a:solidFill>
              </a:rPr>
              <a:t>profughe</a:t>
            </a:r>
            <a:r>
              <a:rPr lang="en-US" altLang="it-IT" sz="2400" b="1" dirty="0" smtClean="0">
                <a:solidFill>
                  <a:schemeClr val="tx2"/>
                </a:solidFill>
              </a:rPr>
              <a:t>, </a:t>
            </a:r>
            <a:r>
              <a:rPr lang="en-US" altLang="it-IT" sz="2400" b="1" dirty="0" err="1" smtClean="0">
                <a:solidFill>
                  <a:schemeClr val="tx2"/>
                </a:solidFill>
              </a:rPr>
              <a:t>badanti</a:t>
            </a:r>
            <a:r>
              <a:rPr lang="en-US" altLang="it-IT" sz="2400" b="1" dirty="0" smtClean="0">
                <a:solidFill>
                  <a:schemeClr val="tx2"/>
                </a:solidFill>
              </a:rPr>
              <a:t>, </a:t>
            </a:r>
            <a:r>
              <a:rPr lang="en-US" altLang="it-IT" sz="2400" b="1" dirty="0" err="1" smtClean="0">
                <a:solidFill>
                  <a:schemeClr val="tx2"/>
                </a:solidFill>
              </a:rPr>
              <a:t>problemi</a:t>
            </a:r>
            <a:r>
              <a:rPr lang="en-US" altLang="it-IT" sz="2400" b="1" dirty="0" smtClean="0">
                <a:solidFill>
                  <a:schemeClr val="tx2"/>
                </a:solidFill>
              </a:rPr>
              <a:t> </a:t>
            </a:r>
            <a:r>
              <a:rPr lang="en-US" altLang="it-IT" sz="2400" b="1" dirty="0" err="1" smtClean="0">
                <a:solidFill>
                  <a:schemeClr val="tx2"/>
                </a:solidFill>
              </a:rPr>
              <a:t>economici</a:t>
            </a:r>
            <a:r>
              <a:rPr lang="en-US" altLang="it-IT" sz="2400" b="1" dirty="0" smtClean="0">
                <a:solidFill>
                  <a:schemeClr val="tx2"/>
                </a:solidFill>
              </a:rPr>
              <a:t>, </a:t>
            </a:r>
            <a:r>
              <a:rPr lang="en-US" altLang="it-IT" sz="2400" b="1" dirty="0" err="1" smtClean="0">
                <a:solidFill>
                  <a:schemeClr val="tx2"/>
                </a:solidFill>
              </a:rPr>
              <a:t>culturale</a:t>
            </a:r>
            <a:r>
              <a:rPr lang="en-US" altLang="it-IT" sz="2400" b="1" dirty="0" smtClean="0">
                <a:solidFill>
                  <a:schemeClr val="tx2"/>
                </a:solidFill>
              </a:rPr>
              <a:t> </a:t>
            </a:r>
            <a:r>
              <a:rPr lang="en-US" altLang="it-IT" sz="2400" b="1" dirty="0" err="1" smtClean="0">
                <a:solidFill>
                  <a:schemeClr val="tx2"/>
                </a:solidFill>
              </a:rPr>
              <a:t>paesi</a:t>
            </a:r>
            <a:r>
              <a:rPr lang="en-US" altLang="it-IT" sz="2400" b="1" dirty="0" smtClean="0">
                <a:solidFill>
                  <a:schemeClr val="tx2"/>
                </a:solidFill>
              </a:rPr>
              <a:t> </a:t>
            </a:r>
            <a:r>
              <a:rPr lang="en-US" altLang="it-IT" sz="2400" b="1" dirty="0" err="1" smtClean="0">
                <a:solidFill>
                  <a:schemeClr val="tx2"/>
                </a:solidFill>
              </a:rPr>
              <a:t>est</a:t>
            </a:r>
            <a:r>
              <a:rPr lang="en-US" altLang="it-IT" sz="2400" b="1" dirty="0" smtClean="0">
                <a:solidFill>
                  <a:schemeClr val="tx2"/>
                </a:solidFill>
              </a:rPr>
              <a:t>)</a:t>
            </a:r>
          </a:p>
          <a:p>
            <a:pPr marL="533400" indent="-533400" eaLnBrk="1" hangingPunct="1"/>
            <a:r>
              <a:rPr lang="en-US" altLang="it-IT" sz="2400" b="1" dirty="0" err="1" smtClean="0">
                <a:solidFill>
                  <a:schemeClr val="tx2"/>
                </a:solidFill>
              </a:rPr>
              <a:t>Delle</a:t>
            </a:r>
            <a:r>
              <a:rPr lang="en-US" altLang="it-IT" sz="2400" b="1" dirty="0" smtClean="0">
                <a:solidFill>
                  <a:schemeClr val="tx2"/>
                </a:solidFill>
              </a:rPr>
              <a:t> </a:t>
            </a:r>
            <a:r>
              <a:rPr lang="en-US" altLang="it-IT" sz="2400" b="1" dirty="0" err="1" smtClean="0">
                <a:solidFill>
                  <a:schemeClr val="tx2"/>
                </a:solidFill>
              </a:rPr>
              <a:t>donne</a:t>
            </a:r>
            <a:r>
              <a:rPr lang="en-US" altLang="it-IT" sz="2400" b="1" dirty="0" smtClean="0">
                <a:solidFill>
                  <a:schemeClr val="tx2"/>
                </a:solidFill>
              </a:rPr>
              <a:t> </a:t>
            </a:r>
            <a:r>
              <a:rPr lang="en-US" altLang="it-IT" sz="2400" b="1" dirty="0" err="1" smtClean="0">
                <a:solidFill>
                  <a:schemeClr val="tx2"/>
                </a:solidFill>
              </a:rPr>
              <a:t>arrivate</a:t>
            </a:r>
            <a:r>
              <a:rPr lang="en-US" altLang="it-IT" sz="2400" b="1" dirty="0" smtClean="0">
                <a:solidFill>
                  <a:schemeClr val="tx2"/>
                </a:solidFill>
              </a:rPr>
              <a:t> </a:t>
            </a:r>
            <a:r>
              <a:rPr lang="en-US" altLang="it-IT" sz="2400" b="1" dirty="0" err="1" smtClean="0">
                <a:solidFill>
                  <a:schemeClr val="tx2"/>
                </a:solidFill>
              </a:rPr>
              <a:t>nei</a:t>
            </a:r>
            <a:r>
              <a:rPr lang="en-US" altLang="it-IT" sz="2400" b="1" dirty="0" smtClean="0">
                <a:solidFill>
                  <a:schemeClr val="tx2"/>
                </a:solidFill>
              </a:rPr>
              <a:t> CAV </a:t>
            </a:r>
            <a:r>
              <a:rPr lang="en-US" altLang="it-IT" sz="2400" b="1" dirty="0" err="1" smtClean="0">
                <a:solidFill>
                  <a:schemeClr val="tx2"/>
                </a:solidFill>
              </a:rPr>
              <a:t>aveva</a:t>
            </a:r>
            <a:r>
              <a:rPr lang="en-US" altLang="it-IT" sz="2400" b="1" dirty="0" smtClean="0">
                <a:solidFill>
                  <a:schemeClr val="tx2"/>
                </a:solidFill>
              </a:rPr>
              <a:t> </a:t>
            </a:r>
            <a:r>
              <a:rPr lang="en-US" altLang="it-IT" sz="2400" b="1" dirty="0" err="1" smtClean="0">
                <a:solidFill>
                  <a:schemeClr val="tx2"/>
                </a:solidFill>
              </a:rPr>
              <a:t>il</a:t>
            </a:r>
            <a:r>
              <a:rPr lang="en-US" altLang="it-IT" sz="2400" b="1" dirty="0" smtClean="0">
                <a:solidFill>
                  <a:schemeClr val="tx2"/>
                </a:solidFill>
              </a:rPr>
              <a:t> </a:t>
            </a:r>
            <a:r>
              <a:rPr lang="en-US" altLang="it-IT" sz="2400" b="1" dirty="0" err="1" smtClean="0">
                <a:solidFill>
                  <a:schemeClr val="tx2"/>
                </a:solidFill>
              </a:rPr>
              <a:t>certificato</a:t>
            </a:r>
            <a:r>
              <a:rPr lang="en-US" altLang="it-IT" sz="2400" b="1" dirty="0" smtClean="0">
                <a:solidFill>
                  <a:schemeClr val="tx2"/>
                </a:solidFill>
              </a:rPr>
              <a:t> </a:t>
            </a:r>
            <a:r>
              <a:rPr lang="en-US" altLang="it-IT" sz="2400" b="1" dirty="0" err="1" smtClean="0">
                <a:solidFill>
                  <a:schemeClr val="tx2"/>
                </a:solidFill>
              </a:rPr>
              <a:t>d’aborto</a:t>
            </a:r>
            <a:r>
              <a:rPr lang="en-US" altLang="it-IT" sz="2400" b="1" dirty="0" smtClean="0">
                <a:solidFill>
                  <a:schemeClr val="tx2"/>
                </a:solidFill>
              </a:rPr>
              <a:t>, l’89% di </a:t>
            </a:r>
            <a:r>
              <a:rPr lang="en-US" altLang="it-IT" sz="2400" b="1" dirty="0" err="1" smtClean="0">
                <a:solidFill>
                  <a:schemeClr val="tx2"/>
                </a:solidFill>
              </a:rPr>
              <a:t>esse</a:t>
            </a:r>
            <a:r>
              <a:rPr lang="en-US" altLang="it-IT" sz="2400" b="1" dirty="0" smtClean="0">
                <a:solidFill>
                  <a:schemeClr val="tx2"/>
                </a:solidFill>
              </a:rPr>
              <a:t> ha </a:t>
            </a:r>
            <a:r>
              <a:rPr lang="en-US" altLang="it-IT" sz="2400" b="1" dirty="0" err="1" smtClean="0">
                <a:solidFill>
                  <a:schemeClr val="tx2"/>
                </a:solidFill>
              </a:rPr>
              <a:t>proseguito</a:t>
            </a:r>
            <a:r>
              <a:rPr lang="en-US" altLang="it-IT" sz="2400" b="1" dirty="0" smtClean="0">
                <a:solidFill>
                  <a:schemeClr val="tx2"/>
                </a:solidFill>
              </a:rPr>
              <a:t> la </a:t>
            </a:r>
            <a:r>
              <a:rPr lang="en-US" altLang="it-IT" sz="2400" b="1" dirty="0" err="1" smtClean="0">
                <a:solidFill>
                  <a:schemeClr val="tx2"/>
                </a:solidFill>
              </a:rPr>
              <a:t>gravidanza</a:t>
            </a:r>
            <a:r>
              <a:rPr lang="en-US" altLang="it-IT" sz="2400" b="1" dirty="0" smtClean="0">
                <a:solidFill>
                  <a:schemeClr val="tx2"/>
                </a:solidFill>
              </a:rPr>
              <a:t>.</a:t>
            </a:r>
          </a:p>
          <a:p>
            <a:pPr marL="533400" indent="-533400" eaLnBrk="1" hangingPunct="1"/>
            <a:r>
              <a:rPr lang="en-US" altLang="it-IT" sz="2400" b="1" dirty="0" err="1" smtClean="0">
                <a:solidFill>
                  <a:schemeClr val="tx2"/>
                </a:solidFill>
              </a:rPr>
              <a:t>Nel</a:t>
            </a:r>
            <a:r>
              <a:rPr lang="en-US" altLang="it-IT" sz="2400" b="1" dirty="0" smtClean="0">
                <a:solidFill>
                  <a:schemeClr val="tx2"/>
                </a:solidFill>
              </a:rPr>
              <a:t> 55% </a:t>
            </a:r>
            <a:r>
              <a:rPr lang="en-US" altLang="it-IT" sz="2400" b="1" dirty="0" err="1" smtClean="0">
                <a:solidFill>
                  <a:schemeClr val="tx2"/>
                </a:solidFill>
              </a:rPr>
              <a:t>dei</a:t>
            </a:r>
            <a:r>
              <a:rPr lang="en-US" altLang="it-IT" sz="2400" b="1" dirty="0" smtClean="0">
                <a:solidFill>
                  <a:schemeClr val="tx2"/>
                </a:solidFill>
              </a:rPr>
              <a:t> </a:t>
            </a:r>
            <a:r>
              <a:rPr lang="en-US" altLang="it-IT" sz="2400" b="1" dirty="0" err="1" smtClean="0">
                <a:solidFill>
                  <a:schemeClr val="tx2"/>
                </a:solidFill>
              </a:rPr>
              <a:t>casi</a:t>
            </a:r>
            <a:r>
              <a:rPr lang="en-US" altLang="it-IT" sz="2400" b="1" dirty="0" smtClean="0">
                <a:solidFill>
                  <a:schemeClr val="tx2"/>
                </a:solidFill>
              </a:rPr>
              <a:t> </a:t>
            </a:r>
            <a:r>
              <a:rPr lang="en-US" altLang="it-IT" sz="2400" b="1" dirty="0" err="1" smtClean="0">
                <a:solidFill>
                  <a:schemeClr val="tx2"/>
                </a:solidFill>
              </a:rPr>
              <a:t>l’età</a:t>
            </a:r>
            <a:r>
              <a:rPr lang="en-US" altLang="it-IT" sz="2400" b="1" dirty="0" smtClean="0">
                <a:solidFill>
                  <a:schemeClr val="tx2"/>
                </a:solidFill>
              </a:rPr>
              <a:t> </a:t>
            </a:r>
            <a:r>
              <a:rPr lang="en-US" altLang="it-IT" sz="2400" b="1" dirty="0" err="1" smtClean="0">
                <a:solidFill>
                  <a:schemeClr val="tx2"/>
                </a:solidFill>
              </a:rPr>
              <a:t>delle</a:t>
            </a:r>
            <a:r>
              <a:rPr lang="en-US" altLang="it-IT" sz="2400" b="1" dirty="0" smtClean="0">
                <a:solidFill>
                  <a:schemeClr val="tx2"/>
                </a:solidFill>
              </a:rPr>
              <a:t> </a:t>
            </a:r>
            <a:r>
              <a:rPr lang="en-US" altLang="it-IT" sz="2400" b="1" dirty="0" err="1" smtClean="0">
                <a:solidFill>
                  <a:schemeClr val="tx2"/>
                </a:solidFill>
              </a:rPr>
              <a:t>donne</a:t>
            </a:r>
            <a:r>
              <a:rPr lang="en-US" altLang="it-IT" sz="2400" b="1" dirty="0" smtClean="0">
                <a:solidFill>
                  <a:schemeClr val="tx2"/>
                </a:solidFill>
              </a:rPr>
              <a:t> è </a:t>
            </a:r>
            <a:r>
              <a:rPr lang="en-US" altLang="it-IT" sz="2400" b="1" dirty="0" err="1" smtClean="0">
                <a:solidFill>
                  <a:schemeClr val="tx2"/>
                </a:solidFill>
              </a:rPr>
              <a:t>dai</a:t>
            </a:r>
            <a:r>
              <a:rPr lang="en-US" altLang="it-IT" sz="2400" b="1" dirty="0" smtClean="0">
                <a:solidFill>
                  <a:schemeClr val="tx2"/>
                </a:solidFill>
              </a:rPr>
              <a:t> 25 </a:t>
            </a:r>
            <a:r>
              <a:rPr lang="en-US" altLang="it-IT" sz="2400" b="1" dirty="0" err="1" smtClean="0">
                <a:solidFill>
                  <a:schemeClr val="tx2"/>
                </a:solidFill>
              </a:rPr>
              <a:t>ai</a:t>
            </a:r>
            <a:r>
              <a:rPr lang="en-US" altLang="it-IT" sz="2400" b="1" dirty="0" smtClean="0">
                <a:solidFill>
                  <a:schemeClr val="tx2"/>
                </a:solidFill>
              </a:rPr>
              <a:t> 34 </a:t>
            </a:r>
            <a:r>
              <a:rPr lang="en-US" altLang="it-IT" sz="2400" b="1" dirty="0" err="1" smtClean="0">
                <a:solidFill>
                  <a:schemeClr val="tx2"/>
                </a:solidFill>
              </a:rPr>
              <a:t>anni</a:t>
            </a:r>
            <a:endParaRPr lang="en-US" altLang="it-IT" sz="2400" b="1" dirty="0" smtClean="0">
              <a:solidFill>
                <a:schemeClr val="tx2"/>
              </a:solidFill>
            </a:endParaRPr>
          </a:p>
          <a:p>
            <a:pPr marL="533400" indent="-533400" eaLnBrk="1" hangingPunct="1"/>
            <a:r>
              <a:rPr lang="en-US" altLang="it-IT" sz="2400" b="1" dirty="0" smtClean="0">
                <a:solidFill>
                  <a:schemeClr val="tx2"/>
                </a:solidFill>
              </a:rPr>
              <a:t>35% </a:t>
            </a:r>
            <a:r>
              <a:rPr lang="en-US" altLang="it-IT" sz="2400" b="1" dirty="0" err="1" smtClean="0">
                <a:solidFill>
                  <a:schemeClr val="tx2"/>
                </a:solidFill>
              </a:rPr>
              <a:t>disoccupate</a:t>
            </a:r>
            <a:r>
              <a:rPr lang="en-US" altLang="it-IT" sz="2400" b="1" dirty="0" smtClean="0">
                <a:solidFill>
                  <a:schemeClr val="tx2"/>
                </a:solidFill>
              </a:rPr>
              <a:t>, 40% </a:t>
            </a:r>
            <a:r>
              <a:rPr lang="en-US" altLang="it-IT" sz="2400" b="1" dirty="0" err="1" smtClean="0">
                <a:solidFill>
                  <a:schemeClr val="tx2"/>
                </a:solidFill>
              </a:rPr>
              <a:t>casalinghe</a:t>
            </a:r>
            <a:endParaRPr lang="en-US" altLang="it-IT" sz="2400" b="1" dirty="0" smtClean="0">
              <a:solidFill>
                <a:schemeClr val="tx2"/>
              </a:solidFill>
            </a:endParaRPr>
          </a:p>
          <a:p>
            <a:pPr marL="533400" indent="-533400" eaLnBrk="1" hangingPunct="1"/>
            <a:r>
              <a:rPr lang="en-US" altLang="it-IT" sz="2400" b="1" dirty="0" err="1" smtClean="0">
                <a:solidFill>
                  <a:schemeClr val="tx2"/>
                </a:solidFill>
              </a:rPr>
              <a:t>Arrivano</a:t>
            </a:r>
            <a:r>
              <a:rPr lang="en-US" altLang="it-IT" sz="2400" b="1" dirty="0" smtClean="0">
                <a:solidFill>
                  <a:schemeClr val="tx2"/>
                </a:solidFill>
              </a:rPr>
              <a:t> da </a:t>
            </a:r>
            <a:r>
              <a:rPr lang="en-US" altLang="it-IT" sz="2400" b="1" dirty="0" err="1" smtClean="0">
                <a:solidFill>
                  <a:schemeClr val="tx2"/>
                </a:solidFill>
              </a:rPr>
              <a:t>consultori</a:t>
            </a:r>
            <a:r>
              <a:rPr lang="en-US" altLang="it-IT" sz="2400" b="1" dirty="0" smtClean="0">
                <a:solidFill>
                  <a:schemeClr val="tx2"/>
                </a:solidFill>
              </a:rPr>
              <a:t> </a:t>
            </a:r>
            <a:r>
              <a:rPr lang="en-US" altLang="it-IT" sz="2400" b="1" dirty="0" err="1" smtClean="0">
                <a:solidFill>
                  <a:schemeClr val="tx2"/>
                </a:solidFill>
              </a:rPr>
              <a:t>pubblici</a:t>
            </a:r>
            <a:r>
              <a:rPr lang="en-US" altLang="it-IT" sz="2400" b="1" dirty="0" smtClean="0">
                <a:solidFill>
                  <a:schemeClr val="tx2"/>
                </a:solidFill>
              </a:rPr>
              <a:t> solo </a:t>
            </a:r>
            <a:r>
              <a:rPr lang="en-US" altLang="it-IT" sz="2400" b="1" dirty="0" err="1" smtClean="0">
                <a:solidFill>
                  <a:schemeClr val="tx2"/>
                </a:solidFill>
              </a:rPr>
              <a:t>il</a:t>
            </a:r>
            <a:r>
              <a:rPr lang="en-US" altLang="it-IT" sz="2400" b="1" dirty="0" smtClean="0">
                <a:solidFill>
                  <a:schemeClr val="tx2"/>
                </a:solidFill>
              </a:rPr>
              <a:t> 5%</a:t>
            </a:r>
          </a:p>
          <a:p>
            <a:pPr marL="533400" indent="-533400" eaLnBrk="1" hangingPunct="1"/>
            <a:r>
              <a:rPr lang="en-US" altLang="it-IT" sz="2400" b="1" dirty="0" smtClean="0">
                <a:solidFill>
                  <a:schemeClr val="tx2"/>
                </a:solidFill>
              </a:rPr>
              <a:t>Cause </a:t>
            </a:r>
            <a:r>
              <a:rPr lang="en-US" altLang="it-IT" sz="2400" b="1" dirty="0" err="1" smtClean="0">
                <a:solidFill>
                  <a:schemeClr val="tx2"/>
                </a:solidFill>
              </a:rPr>
              <a:t>aborto</a:t>
            </a:r>
            <a:r>
              <a:rPr lang="en-US" altLang="it-IT" sz="2400" b="1" dirty="0" smtClean="0">
                <a:solidFill>
                  <a:schemeClr val="tx2"/>
                </a:solidFill>
              </a:rPr>
              <a:t>: </a:t>
            </a:r>
            <a:r>
              <a:rPr lang="en-US" altLang="it-IT" sz="2400" b="1" dirty="0" err="1" smtClean="0">
                <a:solidFill>
                  <a:schemeClr val="tx2"/>
                </a:solidFill>
              </a:rPr>
              <a:t>economiche</a:t>
            </a:r>
            <a:r>
              <a:rPr lang="en-US" altLang="it-IT" sz="2400" b="1" dirty="0">
                <a:solidFill>
                  <a:schemeClr val="tx2"/>
                </a:solidFill>
              </a:rPr>
              <a:t> </a:t>
            </a:r>
            <a:r>
              <a:rPr lang="en-US" altLang="it-IT" sz="2400" b="1" dirty="0" smtClean="0">
                <a:solidFill>
                  <a:schemeClr val="tx2"/>
                </a:solidFill>
              </a:rPr>
              <a:t>49%, 9% </a:t>
            </a:r>
            <a:r>
              <a:rPr lang="en-US" altLang="it-IT" sz="2400" b="1" dirty="0" err="1" smtClean="0">
                <a:solidFill>
                  <a:schemeClr val="tx2"/>
                </a:solidFill>
              </a:rPr>
              <a:t>costrizione</a:t>
            </a:r>
            <a:endParaRPr lang="en-US" altLang="it-IT" b="1" dirty="0" smtClean="0">
              <a:solidFill>
                <a:schemeClr val="tx2"/>
              </a:solidFill>
            </a:endParaRPr>
          </a:p>
        </p:txBody>
      </p:sp>
    </p:spTree>
    <p:extLst>
      <p:ext uri="{BB962C8B-B14F-4D97-AF65-F5344CB8AC3E}">
        <p14:creationId xmlns:p14="http://schemas.microsoft.com/office/powerpoint/2010/main" val="197494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421904"/>
            <a:ext cx="8229600" cy="1143000"/>
          </a:xfrm>
        </p:spPr>
        <p:txBody>
          <a:bodyPr/>
          <a:lstStyle/>
          <a:p>
            <a:pPr eaLnBrk="1" hangingPunct="1"/>
            <a:r>
              <a:rPr lang="it-IT" altLang="it-IT" sz="4000" dirty="0" smtClean="0">
                <a:solidFill>
                  <a:schemeClr val="tx2"/>
                </a:solidFill>
              </a:rPr>
              <a:t>…..dal momento della fecondazione</a:t>
            </a:r>
            <a:endParaRPr lang="en-US" altLang="it-IT" sz="4000" dirty="0" smtClean="0">
              <a:solidFill>
                <a:schemeClr val="tx2"/>
              </a:solidFill>
            </a:endParaRPr>
          </a:p>
        </p:txBody>
      </p:sp>
      <p:sp>
        <p:nvSpPr>
          <p:cNvPr id="338947" name="Rectangle 3"/>
          <p:cNvSpPr>
            <a:spLocks noGrp="1" noChangeArrowheads="1"/>
          </p:cNvSpPr>
          <p:nvPr>
            <p:ph type="body" idx="1"/>
          </p:nvPr>
        </p:nvSpPr>
        <p:spPr>
          <a:xfrm>
            <a:off x="457200" y="2708920"/>
            <a:ext cx="8229600" cy="1371600"/>
          </a:xfrm>
        </p:spPr>
        <p:txBody>
          <a:bodyPr/>
          <a:lstStyle/>
          <a:p>
            <a:pPr eaLnBrk="1" hangingPunct="1"/>
            <a:r>
              <a:rPr lang="it-IT" altLang="it-IT" dirty="0" smtClean="0">
                <a:solidFill>
                  <a:schemeClr val="tx2"/>
                </a:solidFill>
              </a:rPr>
              <a:t>Il nostro patrimonio genetico, il nostro genoma</a:t>
            </a:r>
            <a:endParaRPr lang="en-US" altLang="it-IT" b="1" dirty="0" smtClean="0">
              <a:solidFill>
                <a:schemeClr val="tx2"/>
              </a:solidFill>
            </a:endParaRPr>
          </a:p>
        </p:txBody>
      </p:sp>
      <p:sp>
        <p:nvSpPr>
          <p:cNvPr id="338948" name="Rectangle 4"/>
          <p:cNvSpPr>
            <a:spLocks noChangeArrowheads="1"/>
          </p:cNvSpPr>
          <p:nvPr/>
        </p:nvSpPr>
        <p:spPr bwMode="auto">
          <a:xfrm>
            <a:off x="1447800" y="4865786"/>
            <a:ext cx="6110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b="1" dirty="0">
                <a:solidFill>
                  <a:schemeClr val="tx2"/>
                </a:solidFill>
                <a:latin typeface="Times New Roman" pitchFamily="18" charset="0"/>
              </a:rPr>
              <a:t>E’ UNICO ED </a:t>
            </a:r>
            <a:r>
              <a:rPr lang="it-IT" altLang="it-IT" b="1" dirty="0" err="1">
                <a:solidFill>
                  <a:schemeClr val="tx2"/>
                </a:solidFill>
                <a:latin typeface="Times New Roman" pitchFamily="18" charset="0"/>
              </a:rPr>
              <a:t>IRRIPETlBILE</a:t>
            </a:r>
            <a:endParaRPr lang="en-US" altLang="it-IT" b="1" dirty="0">
              <a:solidFill>
                <a:schemeClr val="tx2"/>
              </a:solidFill>
              <a:latin typeface="Times New Roman" pitchFamily="18" charset="0"/>
            </a:endParaRPr>
          </a:p>
        </p:txBody>
      </p:sp>
      <p:sp>
        <p:nvSpPr>
          <p:cNvPr id="338949" name="Rectangle 5"/>
          <p:cNvSpPr>
            <a:spLocks noChangeArrowheads="1"/>
          </p:cNvSpPr>
          <p:nvPr/>
        </p:nvSpPr>
        <p:spPr bwMode="auto">
          <a:xfrm>
            <a:off x="2987824" y="4077072"/>
            <a:ext cx="2545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b="1" dirty="0" err="1">
                <a:solidFill>
                  <a:schemeClr val="tx2"/>
                </a:solidFill>
                <a:latin typeface="Times New Roman" pitchFamily="18" charset="0"/>
              </a:rPr>
              <a:t>e’</a:t>
            </a:r>
            <a:r>
              <a:rPr lang="it-IT" altLang="it-IT" b="1" dirty="0">
                <a:solidFill>
                  <a:schemeClr val="tx2"/>
                </a:solidFill>
                <a:latin typeface="Times New Roman" pitchFamily="18" charset="0"/>
              </a:rPr>
              <a:t> </a:t>
            </a:r>
            <a:r>
              <a:rPr lang="it-IT" altLang="it-IT" b="1" dirty="0" err="1">
                <a:solidFill>
                  <a:schemeClr val="tx2"/>
                </a:solidFill>
                <a:latin typeface="Times New Roman" pitchFamily="18" charset="0"/>
              </a:rPr>
              <a:t>gia</a:t>
            </a:r>
            <a:r>
              <a:rPr lang="it-IT" altLang="it-IT" b="1" dirty="0">
                <a:solidFill>
                  <a:schemeClr val="tx2"/>
                </a:solidFill>
                <a:latin typeface="Times New Roman" pitchFamily="18" charset="0"/>
              </a:rPr>
              <a:t> definito</a:t>
            </a:r>
            <a:endParaRPr lang="en-US" altLang="it-IT" b="1" dirty="0">
              <a:solidFill>
                <a:schemeClr val="tx2"/>
              </a:solidFill>
              <a:latin typeface="Times New Roman" pitchFamily="18" charset="0"/>
            </a:endParaRPr>
          </a:p>
        </p:txBody>
      </p:sp>
    </p:spTree>
    <p:extLst>
      <p:ext uri="{BB962C8B-B14F-4D97-AF65-F5344CB8AC3E}">
        <p14:creationId xmlns:p14="http://schemas.microsoft.com/office/powerpoint/2010/main" val="119266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23863" y="206375"/>
            <a:ext cx="6789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3600" dirty="0">
                <a:solidFill>
                  <a:schemeClr val="tx2"/>
                </a:solidFill>
                <a:latin typeface="Times New Roman" pitchFamily="18" charset="0"/>
              </a:rPr>
              <a:t>Dopo la fecondazione il processo è:</a:t>
            </a:r>
            <a:endParaRPr lang="en-US" altLang="it-IT" sz="3600" dirty="0">
              <a:solidFill>
                <a:schemeClr val="tx2"/>
              </a:solidFill>
              <a:latin typeface="Times New Roman" pitchFamily="18" charset="0"/>
            </a:endParaRPr>
          </a:p>
        </p:txBody>
      </p:sp>
      <p:sp>
        <p:nvSpPr>
          <p:cNvPr id="216067" name="Text Box 3"/>
          <p:cNvSpPr txBox="1">
            <a:spLocks noChangeArrowheads="1"/>
          </p:cNvSpPr>
          <p:nvPr/>
        </p:nvSpPr>
        <p:spPr bwMode="auto">
          <a:xfrm>
            <a:off x="76200" y="976313"/>
            <a:ext cx="35317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5400" dirty="0">
                <a:solidFill>
                  <a:schemeClr val="tx2"/>
                </a:solidFill>
                <a:latin typeface="Times New Roman" pitchFamily="18" charset="0"/>
              </a:rPr>
              <a:t>irreversibile</a:t>
            </a:r>
            <a:endParaRPr lang="en-US" altLang="it-IT" sz="5400" dirty="0">
              <a:solidFill>
                <a:schemeClr val="tx2"/>
              </a:solidFill>
              <a:latin typeface="Times New Roman" pitchFamily="18" charset="0"/>
            </a:endParaRPr>
          </a:p>
        </p:txBody>
      </p:sp>
      <p:sp>
        <p:nvSpPr>
          <p:cNvPr id="216068" name="Text Box 4"/>
          <p:cNvSpPr txBox="1">
            <a:spLocks noChangeArrowheads="1"/>
          </p:cNvSpPr>
          <p:nvPr/>
        </p:nvSpPr>
        <p:spPr bwMode="auto">
          <a:xfrm>
            <a:off x="3048000" y="1890713"/>
            <a:ext cx="2608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5400" dirty="0">
                <a:solidFill>
                  <a:schemeClr val="tx2"/>
                </a:solidFill>
                <a:latin typeface="Times New Roman" pitchFamily="18" charset="0"/>
              </a:rPr>
              <a:t>continuo</a:t>
            </a:r>
            <a:endParaRPr lang="en-US" altLang="it-IT" sz="5400" dirty="0">
              <a:solidFill>
                <a:schemeClr val="tx2"/>
              </a:solidFill>
              <a:latin typeface="Times New Roman" pitchFamily="18" charset="0"/>
            </a:endParaRPr>
          </a:p>
        </p:txBody>
      </p:sp>
      <p:sp>
        <p:nvSpPr>
          <p:cNvPr id="216069" name="Text Box 5"/>
          <p:cNvSpPr txBox="1">
            <a:spLocks noChangeArrowheads="1"/>
          </p:cNvSpPr>
          <p:nvPr/>
        </p:nvSpPr>
        <p:spPr bwMode="auto">
          <a:xfrm>
            <a:off x="990600" y="4572000"/>
            <a:ext cx="29546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5400" dirty="0">
                <a:solidFill>
                  <a:schemeClr val="tx2"/>
                </a:solidFill>
                <a:latin typeface="Times New Roman" pitchFamily="18" charset="0"/>
              </a:rPr>
              <a:t>autonomo</a:t>
            </a:r>
            <a:endParaRPr lang="en-US" altLang="it-IT" sz="5400" dirty="0">
              <a:solidFill>
                <a:schemeClr val="tx2"/>
              </a:solidFill>
              <a:latin typeface="Times New Roman" pitchFamily="18" charset="0"/>
            </a:endParaRPr>
          </a:p>
        </p:txBody>
      </p:sp>
      <p:sp>
        <p:nvSpPr>
          <p:cNvPr id="216070" name="Text Box 6"/>
          <p:cNvSpPr txBox="1">
            <a:spLocks noChangeArrowheads="1"/>
          </p:cNvSpPr>
          <p:nvPr/>
        </p:nvSpPr>
        <p:spPr bwMode="auto">
          <a:xfrm>
            <a:off x="2419350" y="3124200"/>
            <a:ext cx="54745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5400" dirty="0">
                <a:solidFill>
                  <a:schemeClr val="tx2"/>
                </a:solidFill>
                <a:latin typeface="Times New Roman" pitchFamily="18" charset="0"/>
              </a:rPr>
              <a:t>senza discontinuità</a:t>
            </a:r>
            <a:endParaRPr lang="en-US" altLang="it-IT" sz="5400" dirty="0">
              <a:solidFill>
                <a:schemeClr val="tx2"/>
              </a:solidFill>
              <a:latin typeface="Times New Roman" pitchFamily="18" charset="0"/>
            </a:endParaRPr>
          </a:p>
        </p:txBody>
      </p:sp>
    </p:spTree>
    <p:extLst>
      <p:ext uri="{BB962C8B-B14F-4D97-AF65-F5344CB8AC3E}">
        <p14:creationId xmlns:p14="http://schemas.microsoft.com/office/powerpoint/2010/main" val="219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67544" y="0"/>
            <a:ext cx="8124395" cy="6093296"/>
          </a:xfrm>
          <a:noFill/>
        </p:spPr>
      </p:pic>
    </p:spTree>
    <p:extLst>
      <p:ext uri="{BB962C8B-B14F-4D97-AF65-F5344CB8AC3E}">
        <p14:creationId xmlns:p14="http://schemas.microsoft.com/office/powerpoint/2010/main" val="4197113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5"/>
          <p:cNvGrpSpPr>
            <a:grpSpLocks/>
          </p:cNvGrpSpPr>
          <p:nvPr/>
        </p:nvGrpSpPr>
        <p:grpSpPr bwMode="auto">
          <a:xfrm>
            <a:off x="1916113" y="2498725"/>
            <a:ext cx="5313362" cy="1860550"/>
            <a:chOff x="0" y="0"/>
            <a:chExt cx="3347" cy="1172"/>
          </a:xfrm>
        </p:grpSpPr>
        <p:sp>
          <p:nvSpPr>
            <p:cNvPr id="24581" name="Rectangle 2"/>
            <p:cNvSpPr>
              <a:spLocks noChangeArrowheads="1"/>
            </p:cNvSpPr>
            <p:nvPr/>
          </p:nvSpPr>
          <p:spPr bwMode="auto">
            <a:xfrm>
              <a:off x="0" y="0"/>
              <a:ext cx="33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2400">
                <a:latin typeface="Times New Roman" pitchFamily="18" charset="0"/>
              </a:endParaRPr>
            </a:p>
          </p:txBody>
        </p:sp>
        <p:sp>
          <p:nvSpPr>
            <p:cNvPr id="24582" name="Rectangle 3"/>
            <p:cNvSpPr>
              <a:spLocks noChangeArrowheads="1"/>
            </p:cNvSpPr>
            <p:nvPr/>
          </p:nvSpPr>
          <p:spPr bwMode="auto">
            <a:xfrm>
              <a:off x="0" y="0"/>
              <a:ext cx="890" cy="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it-IT" altLang="it-IT" sz="800">
                  <a:solidFill>
                    <a:srgbClr val="000000"/>
                  </a:solidFill>
                </a:rPr>
                <a:t>  </a:t>
              </a:r>
              <a:r>
                <a:rPr lang="it-IT" altLang="it-IT" sz="10800">
                  <a:solidFill>
                    <a:srgbClr val="000000"/>
                  </a:solidFill>
                  <a:latin typeface="Times New Roman" pitchFamily="18" charset="0"/>
                </a:rPr>
                <a:t> </a:t>
              </a:r>
              <a:r>
                <a:rPr lang="it-IT" altLang="it-IT" sz="800">
                  <a:solidFill>
                    <a:srgbClr val="000000"/>
                  </a:solidFill>
                  <a:latin typeface="Times New Roman" pitchFamily="18" charset="0"/>
                </a:rPr>
                <a:t>                                       </a:t>
              </a:r>
              <a:endParaRPr lang="it-IT" altLang="it-IT" sz="800">
                <a:solidFill>
                  <a:srgbClr val="000000"/>
                </a:solidFill>
              </a:endParaRPr>
            </a:p>
          </p:txBody>
        </p:sp>
      </p:grpSp>
      <p:pic>
        <p:nvPicPr>
          <p:cNvPr id="24579" name="Picture 4" descr="4 settim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81000"/>
            <a:ext cx="3761498" cy="56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6"/>
          <p:cNvSpPr txBox="1">
            <a:spLocks noChangeArrowheads="1"/>
          </p:cNvSpPr>
          <p:nvPr/>
        </p:nvSpPr>
        <p:spPr bwMode="auto">
          <a:xfrm>
            <a:off x="444236" y="836712"/>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it-IT" altLang="it-IT" b="1" dirty="0">
                <a:solidFill>
                  <a:schemeClr val="tx2"/>
                </a:solidFill>
                <a:latin typeface="Times New Roman" pitchFamily="18" charset="0"/>
              </a:rPr>
              <a:t>4 SETTIMANE</a:t>
            </a:r>
          </a:p>
        </p:txBody>
      </p:sp>
      <p:sp>
        <p:nvSpPr>
          <p:cNvPr id="7" name="Text Box 6"/>
          <p:cNvSpPr txBox="1">
            <a:spLocks noChangeArrowheads="1"/>
          </p:cNvSpPr>
          <p:nvPr/>
        </p:nvSpPr>
        <p:spPr bwMode="auto">
          <a:xfrm>
            <a:off x="71976" y="2498725"/>
            <a:ext cx="356392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it-IT" altLang="it-IT" sz="2400" b="1" dirty="0">
                <a:solidFill>
                  <a:schemeClr val="tx2"/>
                </a:solidFill>
              </a:rPr>
              <a:t>Ha un mese ma il battito del suo cuore può gi</a:t>
            </a:r>
            <a:r>
              <a:rPr lang="it-IT" altLang="it-IT" sz="2400" b="1" dirty="0">
                <a:solidFill>
                  <a:schemeClr val="tx2"/>
                </a:solidFill>
                <a:latin typeface="Times New Roman" pitchFamily="18" charset="0"/>
              </a:rPr>
              <a:t>à</a:t>
            </a:r>
            <a:r>
              <a:rPr lang="it-IT" altLang="it-IT" sz="2400" b="1" dirty="0">
                <a:solidFill>
                  <a:schemeClr val="tx2"/>
                </a:solidFill>
              </a:rPr>
              <a:t> essere fissato su un elettrocardiogramma.</a:t>
            </a:r>
          </a:p>
          <a:p>
            <a:pPr eaLnBrk="1" hangingPunct="1">
              <a:spcBef>
                <a:spcPct val="50000"/>
              </a:spcBef>
              <a:buFontTx/>
              <a:buNone/>
            </a:pPr>
            <a:endParaRPr lang="it-IT" altLang="it-IT" sz="2400" b="1" dirty="0">
              <a:solidFill>
                <a:schemeClr val="tx2"/>
              </a:solidFill>
              <a:latin typeface="Times New Roman" pitchFamily="18" charset="0"/>
            </a:endParaRPr>
          </a:p>
        </p:txBody>
      </p:sp>
    </p:spTree>
    <p:extLst>
      <p:ext uri="{BB962C8B-B14F-4D97-AF65-F5344CB8AC3E}">
        <p14:creationId xmlns:p14="http://schemas.microsoft.com/office/powerpoint/2010/main" val="426518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5"/>
          <p:cNvGrpSpPr>
            <a:grpSpLocks/>
          </p:cNvGrpSpPr>
          <p:nvPr/>
        </p:nvGrpSpPr>
        <p:grpSpPr bwMode="auto">
          <a:xfrm>
            <a:off x="1916113" y="2498725"/>
            <a:ext cx="5313362" cy="1860550"/>
            <a:chOff x="0" y="0"/>
            <a:chExt cx="3347" cy="1172"/>
          </a:xfrm>
        </p:grpSpPr>
        <p:sp>
          <p:nvSpPr>
            <p:cNvPr id="26629" name="Rectangle 2"/>
            <p:cNvSpPr>
              <a:spLocks noChangeArrowheads="1"/>
            </p:cNvSpPr>
            <p:nvPr/>
          </p:nvSpPr>
          <p:spPr bwMode="auto">
            <a:xfrm>
              <a:off x="0" y="0"/>
              <a:ext cx="33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2400">
                <a:latin typeface="Times New Roman" pitchFamily="18" charset="0"/>
              </a:endParaRPr>
            </a:p>
          </p:txBody>
        </p:sp>
        <p:sp>
          <p:nvSpPr>
            <p:cNvPr id="26630" name="Rectangle 3"/>
            <p:cNvSpPr>
              <a:spLocks noChangeArrowheads="1"/>
            </p:cNvSpPr>
            <p:nvPr/>
          </p:nvSpPr>
          <p:spPr bwMode="auto">
            <a:xfrm>
              <a:off x="0" y="0"/>
              <a:ext cx="1099" cy="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it-IT" altLang="it-IT" sz="800">
                  <a:solidFill>
                    <a:srgbClr val="000000"/>
                  </a:solidFill>
                </a:rPr>
                <a:t>  </a:t>
              </a:r>
              <a:r>
                <a:rPr lang="it-IT" altLang="it-IT" sz="10800">
                  <a:solidFill>
                    <a:srgbClr val="000000"/>
                  </a:solidFill>
                  <a:latin typeface="Times New Roman" pitchFamily="18" charset="0"/>
                </a:rPr>
                <a:t> </a:t>
              </a:r>
              <a:r>
                <a:rPr lang="it-IT" altLang="it-IT" sz="800">
                  <a:solidFill>
                    <a:srgbClr val="000000"/>
                  </a:solidFill>
                  <a:latin typeface="Times New Roman" pitchFamily="18" charset="0"/>
                </a:rPr>
                <a:t>                                                  </a:t>
              </a:r>
              <a:endParaRPr lang="it-IT" altLang="it-IT" sz="800">
                <a:solidFill>
                  <a:srgbClr val="000000"/>
                </a:solidFill>
              </a:endParaRPr>
            </a:p>
          </p:txBody>
        </p:sp>
      </p:grpSp>
      <p:pic>
        <p:nvPicPr>
          <p:cNvPr id="26627" name="Picture 4" descr="8 settimane: ha già tutto quello che si troverà nell' essere umano svilupp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1298"/>
            <a:ext cx="5179423"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0" y="838200"/>
            <a:ext cx="24384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it-IT" altLang="it-IT" b="1" dirty="0">
                <a:solidFill>
                  <a:schemeClr val="tx2"/>
                </a:solidFill>
              </a:rPr>
              <a:t>8 settimane: </a:t>
            </a:r>
            <a:r>
              <a:rPr lang="it-IT" altLang="it-IT" b="1" dirty="0">
                <a:solidFill>
                  <a:schemeClr val="tx2"/>
                </a:solidFill>
                <a:latin typeface="Times New Roman" pitchFamily="18" charset="0"/>
              </a:rPr>
              <a:t>la formazione di tutti i suoi organi è terminata</a:t>
            </a:r>
          </a:p>
          <a:p>
            <a:pPr eaLnBrk="1" hangingPunct="1">
              <a:spcBef>
                <a:spcPct val="50000"/>
              </a:spcBef>
              <a:buFontTx/>
              <a:buNone/>
            </a:pPr>
            <a:endParaRPr lang="it-IT" altLang="it-IT" b="1" dirty="0">
              <a:solidFill>
                <a:schemeClr val="tx2"/>
              </a:solidFill>
              <a:latin typeface="Times New Roman" pitchFamily="18" charset="0"/>
            </a:endParaRPr>
          </a:p>
        </p:txBody>
      </p:sp>
    </p:spTree>
    <p:extLst>
      <p:ext uri="{BB962C8B-B14F-4D97-AF65-F5344CB8AC3E}">
        <p14:creationId xmlns:p14="http://schemas.microsoft.com/office/powerpoint/2010/main" val="4166176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5"/>
          <p:cNvGrpSpPr>
            <a:grpSpLocks/>
          </p:cNvGrpSpPr>
          <p:nvPr/>
        </p:nvGrpSpPr>
        <p:grpSpPr bwMode="auto">
          <a:xfrm>
            <a:off x="1916113" y="2651125"/>
            <a:ext cx="5313362" cy="1555750"/>
            <a:chOff x="0" y="0"/>
            <a:chExt cx="3347" cy="980"/>
          </a:xfrm>
        </p:grpSpPr>
        <p:sp>
          <p:nvSpPr>
            <p:cNvPr id="27653" name="Rectangle 2"/>
            <p:cNvSpPr>
              <a:spLocks noChangeArrowheads="1"/>
            </p:cNvSpPr>
            <p:nvPr/>
          </p:nvSpPr>
          <p:spPr bwMode="auto">
            <a:xfrm>
              <a:off x="0" y="0"/>
              <a:ext cx="33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2400">
                <a:latin typeface="Times New Roman" pitchFamily="18" charset="0"/>
              </a:endParaRPr>
            </a:p>
          </p:txBody>
        </p:sp>
        <p:sp>
          <p:nvSpPr>
            <p:cNvPr id="27654" name="Rectangle 3"/>
            <p:cNvSpPr>
              <a:spLocks noChangeArrowheads="1"/>
            </p:cNvSpPr>
            <p:nvPr/>
          </p:nvSpPr>
          <p:spPr bwMode="auto">
            <a:xfrm>
              <a:off x="0" y="0"/>
              <a:ext cx="1250"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it-IT" altLang="it-IT" sz="800">
                  <a:solidFill>
                    <a:srgbClr val="000000"/>
                  </a:solidFill>
                </a:rPr>
                <a:t>  </a:t>
              </a:r>
              <a:r>
                <a:rPr lang="it-IT" altLang="it-IT" sz="8800">
                  <a:solidFill>
                    <a:srgbClr val="000000"/>
                  </a:solidFill>
                  <a:latin typeface="Times New Roman" pitchFamily="18" charset="0"/>
                </a:rPr>
                <a:t> </a:t>
              </a:r>
              <a:r>
                <a:rPr lang="it-IT" altLang="it-IT" sz="800">
                  <a:solidFill>
                    <a:srgbClr val="000000"/>
                  </a:solidFill>
                  <a:latin typeface="Times New Roman" pitchFamily="18" charset="0"/>
                </a:rPr>
                <a:t>                                                           </a:t>
              </a:r>
              <a:endParaRPr lang="it-IT" altLang="it-IT" sz="800">
                <a:solidFill>
                  <a:srgbClr val="000000"/>
                </a:solidFill>
              </a:endParaRPr>
            </a:p>
          </p:txBody>
        </p:sp>
      </p:grpSp>
      <p:pic>
        <p:nvPicPr>
          <p:cNvPr id="27651" name="Picture 4" descr="12 settimane: le labbra si aprono e si chiudono, la fronte si raggrin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0"/>
            <a:ext cx="6726222" cy="551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794" y="551723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it-IT" altLang="it-IT" b="1" dirty="0">
                <a:solidFill>
                  <a:schemeClr val="tx2"/>
                </a:solidFill>
              </a:rPr>
              <a:t>12 </a:t>
            </a:r>
            <a:r>
              <a:rPr lang="it-IT" altLang="it-IT" b="1" dirty="0" smtClean="0">
                <a:solidFill>
                  <a:schemeClr val="tx2"/>
                </a:solidFill>
              </a:rPr>
              <a:t>settimane – cioè ai 3 mesi</a:t>
            </a:r>
            <a:endParaRPr lang="it-IT" altLang="it-IT" b="1" dirty="0">
              <a:solidFill>
                <a:schemeClr val="tx2"/>
              </a:solidFill>
              <a:latin typeface="Times New Roman" pitchFamily="18" charset="0"/>
            </a:endParaRPr>
          </a:p>
        </p:txBody>
      </p:sp>
    </p:spTree>
    <p:extLst>
      <p:ext uri="{BB962C8B-B14F-4D97-AF65-F5344CB8AC3E}">
        <p14:creationId xmlns:p14="http://schemas.microsoft.com/office/powerpoint/2010/main" val="347286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061864"/>
            <a:ext cx="8229600" cy="1143000"/>
          </a:xfrm>
        </p:spPr>
        <p:txBody>
          <a:bodyPr/>
          <a:lstStyle/>
          <a:p>
            <a:pPr eaLnBrk="1" hangingPunct="1"/>
            <a:r>
              <a:rPr lang="it-IT" altLang="it-IT" sz="4000" b="1" dirty="0" smtClean="0">
                <a:solidFill>
                  <a:schemeClr val="tx2"/>
                </a:solidFill>
              </a:rPr>
              <a:t>LA PILLOLA DEL GIORNO DOPO</a:t>
            </a:r>
            <a:endParaRPr lang="en-US" altLang="it-IT" sz="4000" b="1" dirty="0" smtClean="0">
              <a:solidFill>
                <a:schemeClr val="tx2"/>
              </a:solidFill>
            </a:endParaRPr>
          </a:p>
        </p:txBody>
      </p:sp>
      <p:sp>
        <p:nvSpPr>
          <p:cNvPr id="41987" name="Rectangle 3"/>
          <p:cNvSpPr>
            <a:spLocks noGrp="1" noChangeArrowheads="1"/>
          </p:cNvSpPr>
          <p:nvPr>
            <p:ph type="body" idx="1"/>
          </p:nvPr>
        </p:nvSpPr>
        <p:spPr>
          <a:xfrm>
            <a:off x="467544" y="2204864"/>
            <a:ext cx="8229600" cy="3384376"/>
          </a:xfrm>
        </p:spPr>
        <p:txBody>
          <a:bodyPr>
            <a:normAutofit/>
          </a:bodyPr>
          <a:lstStyle/>
          <a:p>
            <a:pPr eaLnBrk="1" hangingPunct="1">
              <a:lnSpc>
                <a:spcPct val="80000"/>
              </a:lnSpc>
            </a:pPr>
            <a:endParaRPr lang="it-IT" altLang="it-IT" sz="2400" dirty="0" smtClean="0">
              <a:solidFill>
                <a:schemeClr val="tx2"/>
              </a:solidFill>
            </a:endParaRPr>
          </a:p>
          <a:p>
            <a:pPr eaLnBrk="1" hangingPunct="1">
              <a:lnSpc>
                <a:spcPct val="80000"/>
              </a:lnSpc>
            </a:pPr>
            <a:r>
              <a:rPr lang="it-IT" altLang="it-IT" sz="2400" dirty="0" smtClean="0">
                <a:solidFill>
                  <a:schemeClr val="tx2"/>
                </a:solidFill>
              </a:rPr>
              <a:t>La pillola del giorno dopo è un ritrovato ti tipo ormonale dal nome commerciale </a:t>
            </a:r>
            <a:r>
              <a:rPr lang="it-IT" altLang="it-IT" sz="2400" dirty="0" err="1" smtClean="0">
                <a:solidFill>
                  <a:schemeClr val="tx2"/>
                </a:solidFill>
              </a:rPr>
              <a:t>Norlevo</a:t>
            </a:r>
            <a:r>
              <a:rPr lang="it-IT" altLang="it-IT" sz="2400" dirty="0" smtClean="0">
                <a:solidFill>
                  <a:schemeClr val="tx2"/>
                </a:solidFill>
              </a:rPr>
              <a:t>.</a:t>
            </a:r>
          </a:p>
          <a:p>
            <a:pPr eaLnBrk="1" hangingPunct="1">
              <a:lnSpc>
                <a:spcPct val="80000"/>
              </a:lnSpc>
            </a:pPr>
            <a:r>
              <a:rPr lang="it-IT" altLang="it-IT" sz="2400" dirty="0" smtClean="0">
                <a:solidFill>
                  <a:schemeClr val="tx2"/>
                </a:solidFill>
              </a:rPr>
              <a:t>La compressa deve essere assunta entro 72 ore dal rapporto sessuale non protetto e una seconda pillola 12 ore dopo.</a:t>
            </a:r>
          </a:p>
          <a:p>
            <a:pPr eaLnBrk="1" hangingPunct="1">
              <a:lnSpc>
                <a:spcPct val="80000"/>
              </a:lnSpc>
            </a:pPr>
            <a:r>
              <a:rPr lang="it-IT" altLang="it-IT" sz="2400" dirty="0" smtClean="0">
                <a:solidFill>
                  <a:schemeClr val="tx2"/>
                </a:solidFill>
              </a:rPr>
              <a:t>Il </a:t>
            </a:r>
            <a:r>
              <a:rPr lang="it-IT" altLang="it-IT" sz="2400" b="1" dirty="0" err="1" smtClean="0">
                <a:solidFill>
                  <a:schemeClr val="tx2"/>
                </a:solidFill>
              </a:rPr>
              <a:t>Norlevo</a:t>
            </a:r>
            <a:r>
              <a:rPr lang="it-IT" altLang="it-IT" sz="2400" dirty="0" smtClean="0">
                <a:solidFill>
                  <a:schemeClr val="tx2"/>
                </a:solidFill>
              </a:rPr>
              <a:t> è oggi venduto in farmacia come anticoncezionale d’emergenza ma </a:t>
            </a:r>
            <a:r>
              <a:rPr lang="it-IT" altLang="it-IT" sz="2400" b="1" dirty="0" smtClean="0">
                <a:solidFill>
                  <a:schemeClr val="tx2"/>
                </a:solidFill>
              </a:rPr>
              <a:t>è un </a:t>
            </a:r>
            <a:r>
              <a:rPr lang="it-IT" altLang="it-IT" sz="2400" b="1" dirty="0" err="1" smtClean="0">
                <a:solidFill>
                  <a:schemeClr val="tx2"/>
                </a:solidFill>
              </a:rPr>
              <a:t>antiannidatorio</a:t>
            </a:r>
            <a:r>
              <a:rPr lang="it-IT" altLang="it-IT" sz="2400" b="1" dirty="0" smtClean="0">
                <a:solidFill>
                  <a:schemeClr val="tx2"/>
                </a:solidFill>
              </a:rPr>
              <a:t> perché impedisce l’annidamento del concepito qualora la gravidanza sia iniziata</a:t>
            </a:r>
            <a:r>
              <a:rPr lang="it-IT" altLang="it-IT" sz="2400" dirty="0" smtClean="0">
                <a:solidFill>
                  <a:schemeClr val="tx2"/>
                </a:solidFill>
              </a:rPr>
              <a:t>. Il </a:t>
            </a:r>
            <a:r>
              <a:rPr lang="it-IT" altLang="it-IT" sz="2400" dirty="0" err="1" smtClean="0">
                <a:solidFill>
                  <a:schemeClr val="tx2"/>
                </a:solidFill>
              </a:rPr>
              <a:t>Norlevo</a:t>
            </a:r>
            <a:r>
              <a:rPr lang="it-IT" altLang="it-IT" sz="2400" dirty="0" smtClean="0">
                <a:solidFill>
                  <a:schemeClr val="tx2"/>
                </a:solidFill>
              </a:rPr>
              <a:t> </a:t>
            </a:r>
            <a:r>
              <a:rPr lang="it-IT" altLang="it-IT" sz="2400" dirty="0" err="1" smtClean="0">
                <a:solidFill>
                  <a:schemeClr val="tx2"/>
                </a:solidFill>
              </a:rPr>
              <a:t>e’</a:t>
            </a:r>
            <a:r>
              <a:rPr lang="it-IT" altLang="it-IT" sz="2400" dirty="0" smtClean="0">
                <a:solidFill>
                  <a:schemeClr val="tx2"/>
                </a:solidFill>
              </a:rPr>
              <a:t> spesso un aborto chimico.</a:t>
            </a:r>
          </a:p>
          <a:p>
            <a:pPr>
              <a:lnSpc>
                <a:spcPct val="80000"/>
              </a:lnSpc>
            </a:pPr>
            <a:r>
              <a:rPr lang="en-GB" altLang="it-IT" sz="2400" dirty="0">
                <a:solidFill>
                  <a:schemeClr val="tx2"/>
                </a:solidFill>
              </a:rPr>
              <a:t>Solo </a:t>
            </a:r>
            <a:r>
              <a:rPr lang="en-GB" altLang="it-IT" sz="2400" dirty="0" err="1">
                <a:solidFill>
                  <a:schemeClr val="tx2"/>
                </a:solidFill>
              </a:rPr>
              <a:t>nel</a:t>
            </a:r>
            <a:r>
              <a:rPr lang="en-GB" altLang="it-IT" sz="2400" dirty="0">
                <a:solidFill>
                  <a:schemeClr val="tx2"/>
                </a:solidFill>
              </a:rPr>
              <a:t> 20% </a:t>
            </a:r>
            <a:r>
              <a:rPr lang="en-GB" altLang="it-IT" sz="2400" dirty="0" err="1">
                <a:solidFill>
                  <a:schemeClr val="tx2"/>
                </a:solidFill>
              </a:rPr>
              <a:t>dei</a:t>
            </a:r>
            <a:r>
              <a:rPr lang="en-GB" altLang="it-IT" sz="2400" dirty="0">
                <a:solidFill>
                  <a:schemeClr val="tx2"/>
                </a:solidFill>
              </a:rPr>
              <a:t> </a:t>
            </a:r>
            <a:r>
              <a:rPr lang="en-GB" altLang="it-IT" sz="2400" dirty="0" err="1">
                <a:solidFill>
                  <a:schemeClr val="tx2"/>
                </a:solidFill>
              </a:rPr>
              <a:t>casi</a:t>
            </a:r>
            <a:r>
              <a:rPr lang="en-GB" altLang="it-IT" sz="2400" dirty="0">
                <a:solidFill>
                  <a:schemeClr val="tx2"/>
                </a:solidFill>
              </a:rPr>
              <a:t> è  </a:t>
            </a:r>
            <a:r>
              <a:rPr lang="en-GB" altLang="it-IT" sz="2400" dirty="0" err="1">
                <a:solidFill>
                  <a:schemeClr val="tx2"/>
                </a:solidFill>
              </a:rPr>
              <a:t>antiovulatorio</a:t>
            </a:r>
            <a:r>
              <a:rPr lang="en-GB" altLang="it-IT" sz="2400" dirty="0">
                <a:solidFill>
                  <a:schemeClr val="tx2"/>
                </a:solidFill>
              </a:rPr>
              <a:t> </a:t>
            </a:r>
          </a:p>
          <a:p>
            <a:pPr eaLnBrk="1" hangingPunct="1">
              <a:lnSpc>
                <a:spcPct val="80000"/>
              </a:lnSpc>
            </a:pPr>
            <a:endParaRPr lang="it-IT" altLang="it-IT" sz="2400" dirty="0">
              <a:solidFill>
                <a:schemeClr val="tx2"/>
              </a:solidFill>
            </a:endParaRPr>
          </a:p>
          <a:p>
            <a:pPr marL="0" indent="0">
              <a:lnSpc>
                <a:spcPct val="80000"/>
              </a:lnSpc>
              <a:buNone/>
            </a:pPr>
            <a:endParaRPr lang="en-US" altLang="it-IT" sz="2400" dirty="0">
              <a:solidFill>
                <a:schemeClr val="tx2"/>
              </a:solidFill>
            </a:endParaRPr>
          </a:p>
          <a:p>
            <a:pPr eaLnBrk="1" hangingPunct="1">
              <a:lnSpc>
                <a:spcPct val="80000"/>
              </a:lnSpc>
            </a:pPr>
            <a:endParaRPr lang="it-IT" altLang="it-IT" sz="2800" dirty="0" smtClean="0">
              <a:solidFill>
                <a:schemeClr val="tx2"/>
              </a:solidFill>
            </a:endParaRPr>
          </a:p>
        </p:txBody>
      </p:sp>
    </p:spTree>
    <p:extLst>
      <p:ext uri="{BB962C8B-B14F-4D97-AF65-F5344CB8AC3E}">
        <p14:creationId xmlns:p14="http://schemas.microsoft.com/office/powerpoint/2010/main" val="323443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9552" y="332656"/>
            <a:ext cx="8229600" cy="1143000"/>
          </a:xfrm>
        </p:spPr>
        <p:txBody>
          <a:bodyPr/>
          <a:lstStyle/>
          <a:p>
            <a:pPr eaLnBrk="1" hangingPunct="1"/>
            <a:r>
              <a:rPr lang="it-IT" altLang="it-IT" sz="4000" b="1" dirty="0" smtClean="0">
                <a:solidFill>
                  <a:schemeClr val="tx2"/>
                </a:solidFill>
              </a:rPr>
              <a:t>LA PILLOLA </a:t>
            </a:r>
            <a:r>
              <a:rPr lang="it-IT" altLang="it-IT" sz="4000" b="1" dirty="0" err="1" smtClean="0">
                <a:solidFill>
                  <a:schemeClr val="tx2"/>
                </a:solidFill>
              </a:rPr>
              <a:t>ElleOne</a:t>
            </a:r>
            <a:r>
              <a:rPr lang="it-IT" altLang="it-IT" sz="4000" b="1" dirty="0" smtClean="0">
                <a:solidFill>
                  <a:schemeClr val="tx2"/>
                </a:solidFill>
              </a:rPr>
              <a:t> 5 giorni dopo</a:t>
            </a:r>
            <a:endParaRPr lang="en-US" altLang="it-IT" sz="4000" b="1" dirty="0" smtClean="0">
              <a:solidFill>
                <a:schemeClr val="tx2"/>
              </a:solidFill>
            </a:endParaRPr>
          </a:p>
        </p:txBody>
      </p:sp>
      <p:sp>
        <p:nvSpPr>
          <p:cNvPr id="41987" name="Rectangle 3"/>
          <p:cNvSpPr>
            <a:spLocks noGrp="1" noChangeArrowheads="1"/>
          </p:cNvSpPr>
          <p:nvPr>
            <p:ph type="body" idx="1"/>
          </p:nvPr>
        </p:nvSpPr>
        <p:spPr>
          <a:xfrm>
            <a:off x="467544" y="1268761"/>
            <a:ext cx="8229600" cy="5127130"/>
          </a:xfrm>
        </p:spPr>
        <p:txBody>
          <a:bodyPr>
            <a:normAutofit/>
          </a:bodyPr>
          <a:lstStyle/>
          <a:p>
            <a:pPr>
              <a:lnSpc>
                <a:spcPct val="80000"/>
              </a:lnSpc>
              <a:spcAft>
                <a:spcPts val="600"/>
              </a:spcAft>
            </a:pPr>
            <a:r>
              <a:rPr lang="it-IT" altLang="it-IT" sz="2000" dirty="0">
                <a:solidFill>
                  <a:schemeClr val="tx2"/>
                </a:solidFill>
              </a:rPr>
              <a:t>Il tempo che può intercorrere tra il rapporto sessuale e la fecondazione è normalmente di 2-3 giorni solo in casi rari può raggiungere 4-5 </a:t>
            </a:r>
            <a:r>
              <a:rPr lang="it-IT" altLang="it-IT" sz="2000" dirty="0">
                <a:solidFill>
                  <a:schemeClr val="tx2"/>
                </a:solidFill>
              </a:rPr>
              <a:t>giorni</a:t>
            </a:r>
          </a:p>
          <a:p>
            <a:pPr>
              <a:lnSpc>
                <a:spcPct val="80000"/>
              </a:lnSpc>
              <a:spcAft>
                <a:spcPts val="600"/>
              </a:spcAft>
            </a:pPr>
            <a:r>
              <a:rPr lang="it-IT" altLang="it-IT" sz="2000" dirty="0" err="1" smtClean="0">
                <a:solidFill>
                  <a:schemeClr val="tx2"/>
                </a:solidFill>
              </a:rPr>
              <a:t>Elleone</a:t>
            </a:r>
            <a:r>
              <a:rPr lang="it-IT" altLang="it-IT" sz="2000" dirty="0" smtClean="0">
                <a:solidFill>
                  <a:schemeClr val="tx2"/>
                </a:solidFill>
              </a:rPr>
              <a:t> è </a:t>
            </a:r>
            <a:r>
              <a:rPr lang="it-IT" altLang="it-IT" sz="2000" dirty="0">
                <a:solidFill>
                  <a:schemeClr val="tx2"/>
                </a:solidFill>
              </a:rPr>
              <a:t>assunta entro 5 giorni dal rapporto a </a:t>
            </a:r>
            <a:r>
              <a:rPr lang="it-IT" altLang="it-IT" sz="2000" dirty="0" smtClean="0">
                <a:solidFill>
                  <a:schemeClr val="tx2"/>
                </a:solidFill>
              </a:rPr>
              <a:t>rischio</a:t>
            </a:r>
          </a:p>
          <a:p>
            <a:pPr>
              <a:lnSpc>
                <a:spcPct val="80000"/>
              </a:lnSpc>
              <a:spcAft>
                <a:spcPts val="600"/>
              </a:spcAft>
            </a:pPr>
            <a:r>
              <a:rPr lang="it-IT" altLang="it-IT" sz="2000" dirty="0" smtClean="0">
                <a:solidFill>
                  <a:schemeClr val="tx2"/>
                </a:solidFill>
              </a:rPr>
              <a:t>Utilizza lo</a:t>
            </a:r>
            <a:r>
              <a:rPr lang="it-IT" altLang="it-IT" sz="2000" dirty="0" smtClean="0">
                <a:solidFill>
                  <a:schemeClr val="tx2"/>
                </a:solidFill>
              </a:rPr>
              <a:t> </a:t>
            </a:r>
            <a:r>
              <a:rPr lang="it-IT" altLang="it-IT" sz="2000" dirty="0" smtClean="0">
                <a:solidFill>
                  <a:schemeClr val="tx2"/>
                </a:solidFill>
              </a:rPr>
              <a:t>stesso principio attivo della </a:t>
            </a:r>
            <a:r>
              <a:rPr lang="it-IT" altLang="it-IT" sz="2000" dirty="0" err="1" smtClean="0">
                <a:solidFill>
                  <a:schemeClr val="tx2"/>
                </a:solidFill>
              </a:rPr>
              <a:t>Norlevo</a:t>
            </a:r>
            <a:r>
              <a:rPr lang="it-IT" altLang="it-IT" sz="2000" dirty="0" smtClean="0">
                <a:solidFill>
                  <a:schemeClr val="tx2"/>
                </a:solidFill>
              </a:rPr>
              <a:t> </a:t>
            </a:r>
            <a:r>
              <a:rPr lang="it-IT" altLang="it-IT" sz="2000" dirty="0" smtClean="0">
                <a:solidFill>
                  <a:schemeClr val="tx2"/>
                </a:solidFill>
              </a:rPr>
              <a:t>in </a:t>
            </a:r>
            <a:r>
              <a:rPr lang="it-IT" altLang="it-IT" sz="2000" smtClean="0">
                <a:solidFill>
                  <a:schemeClr val="tx2"/>
                </a:solidFill>
              </a:rPr>
              <a:t>dose maggiori, presenta </a:t>
            </a:r>
            <a:r>
              <a:rPr lang="it-IT" altLang="it-IT" sz="2000" dirty="0" smtClean="0">
                <a:solidFill>
                  <a:schemeClr val="tx2"/>
                </a:solidFill>
              </a:rPr>
              <a:t>ancor più le problematicità legate ad un aborto precoce</a:t>
            </a:r>
            <a:endParaRPr lang="it-IT" altLang="it-IT" sz="2000" dirty="0" smtClean="0">
              <a:solidFill>
                <a:schemeClr val="tx2"/>
              </a:solidFill>
            </a:endParaRPr>
          </a:p>
          <a:p>
            <a:pPr>
              <a:lnSpc>
                <a:spcPct val="80000"/>
              </a:lnSpc>
              <a:spcAft>
                <a:spcPts val="600"/>
              </a:spcAft>
            </a:pPr>
            <a:r>
              <a:rPr lang="it-IT" sz="2000" dirty="0" smtClean="0">
                <a:solidFill>
                  <a:schemeClr val="tx2"/>
                </a:solidFill>
              </a:rPr>
              <a:t>vendute </a:t>
            </a:r>
            <a:r>
              <a:rPr lang="it-IT" sz="2000" dirty="0">
                <a:solidFill>
                  <a:schemeClr val="tx2"/>
                </a:solidFill>
              </a:rPr>
              <a:t>senza prescrizione medica dal 2015 </a:t>
            </a:r>
            <a:endParaRPr lang="en-US" altLang="it-IT" sz="2000" dirty="0" smtClean="0">
              <a:solidFill>
                <a:schemeClr val="tx2"/>
              </a:solidFill>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499431"/>
            <a:ext cx="5099703" cy="2453703"/>
          </a:xfrm>
          <a:prstGeom prst="rect">
            <a:avLst/>
          </a:prstGeom>
        </p:spPr>
      </p:pic>
    </p:spTree>
    <p:extLst>
      <p:ext uri="{BB962C8B-B14F-4D97-AF65-F5344CB8AC3E}">
        <p14:creationId xmlns:p14="http://schemas.microsoft.com/office/powerpoint/2010/main" val="2362020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Grafico 1"/>
          <p:cNvGraphicFramePr>
            <a:graphicFrameLocks/>
          </p:cNvGraphicFramePr>
          <p:nvPr/>
        </p:nvGraphicFramePr>
        <p:xfrm>
          <a:off x="1270000" y="1143000"/>
          <a:ext cx="6604000" cy="4572000"/>
        </p:xfrm>
        <a:graphic>
          <a:graphicData uri="http://schemas.openxmlformats.org/presentationml/2006/ole">
            <mc:AlternateContent xmlns:mc="http://schemas.openxmlformats.org/markup-compatibility/2006">
              <mc:Choice xmlns:v="urn:schemas-microsoft-com:vml" Requires="v">
                <p:oleObj spid="_x0000_s2066" r:id="rId3" imgW="6608637" imgH="4572396" progId="Excel.Chart.8">
                  <p:embed/>
                </p:oleObj>
              </mc:Choice>
              <mc:Fallback>
                <p:oleObj r:id="rId3" imgW="6608637" imgH="4572396"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1143000"/>
                        <a:ext cx="660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7" name="CasellaDiTesto 2"/>
          <p:cNvSpPr txBox="1">
            <a:spLocks noChangeArrowheads="1"/>
          </p:cNvSpPr>
          <p:nvPr/>
        </p:nvSpPr>
        <p:spPr bwMode="auto">
          <a:xfrm>
            <a:off x="6462713" y="1177588"/>
            <a:ext cx="174118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2800" b="1" dirty="0" smtClean="0">
                <a:solidFill>
                  <a:schemeClr val="tx2"/>
                </a:solidFill>
              </a:rPr>
              <a:t>linea blu </a:t>
            </a:r>
          </a:p>
        </p:txBody>
      </p:sp>
      <p:sp>
        <p:nvSpPr>
          <p:cNvPr id="2" name="Rettangolo 1"/>
          <p:cNvSpPr/>
          <p:nvPr/>
        </p:nvSpPr>
        <p:spPr>
          <a:xfrm>
            <a:off x="3995936" y="767318"/>
            <a:ext cx="2691891" cy="523220"/>
          </a:xfrm>
          <a:prstGeom prst="rect">
            <a:avLst/>
          </a:prstGeom>
        </p:spPr>
        <p:txBody>
          <a:bodyPr wrap="none">
            <a:spAutoFit/>
          </a:bodyPr>
          <a:lstStyle/>
          <a:p>
            <a:pPr>
              <a:spcBef>
                <a:spcPct val="0"/>
              </a:spcBef>
            </a:pPr>
            <a:r>
              <a:rPr lang="it-IT" altLang="it-IT" sz="2800" b="1" dirty="0"/>
              <a:t>Aborti linea nera</a:t>
            </a:r>
          </a:p>
        </p:txBody>
      </p:sp>
    </p:spTree>
    <p:extLst>
      <p:ext uri="{BB962C8B-B14F-4D97-AF65-F5344CB8AC3E}">
        <p14:creationId xmlns:p14="http://schemas.microsoft.com/office/powerpoint/2010/main" val="83363073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036496" cy="1143000"/>
          </a:xfrm>
        </p:spPr>
        <p:txBody>
          <a:bodyPr>
            <a:normAutofit fontScale="90000"/>
          </a:bodyPr>
          <a:lstStyle/>
          <a:p>
            <a:pPr eaLnBrk="1" hangingPunct="1"/>
            <a:r>
              <a:rPr lang="it-IT" altLang="it-IT" b="1" dirty="0" smtClean="0">
                <a:solidFill>
                  <a:schemeClr val="tx2"/>
                </a:solidFill>
              </a:rPr>
              <a:t>ABORTI in ITALIA Dati Ministero Sanità</a:t>
            </a:r>
            <a:endParaRPr lang="en-US" altLang="it-IT" b="1" dirty="0" smtClean="0">
              <a:solidFill>
                <a:schemeClr val="tx2"/>
              </a:solidFill>
            </a:endParaRPr>
          </a:p>
        </p:txBody>
      </p:sp>
      <p:sp>
        <p:nvSpPr>
          <p:cNvPr id="10243" name="Rectangle 3"/>
          <p:cNvSpPr>
            <a:spLocks noGrp="1" noChangeArrowheads="1"/>
          </p:cNvSpPr>
          <p:nvPr>
            <p:ph type="body" idx="1"/>
          </p:nvPr>
        </p:nvSpPr>
        <p:spPr>
          <a:xfrm>
            <a:off x="457200" y="1066800"/>
            <a:ext cx="8363272" cy="5026496"/>
          </a:xfrm>
        </p:spPr>
        <p:txBody>
          <a:bodyPr>
            <a:normAutofit fontScale="85000" lnSpcReduction="20000"/>
          </a:bodyPr>
          <a:lstStyle/>
          <a:p>
            <a:pPr marL="533400" indent="-533400">
              <a:lnSpc>
                <a:spcPct val="90000"/>
              </a:lnSpc>
            </a:pPr>
            <a:r>
              <a:rPr lang="it-IT" dirty="0">
                <a:solidFill>
                  <a:schemeClr val="tx2"/>
                </a:solidFill>
              </a:rPr>
              <a:t>Dal 1978 in Italia ci sono stati  5.729.709 </a:t>
            </a:r>
            <a:r>
              <a:rPr lang="it-IT" dirty="0" smtClean="0">
                <a:solidFill>
                  <a:schemeClr val="tx2"/>
                </a:solidFill>
              </a:rPr>
              <a:t>aborti</a:t>
            </a:r>
          </a:p>
          <a:p>
            <a:pPr marL="0" lvl="1" indent="0">
              <a:lnSpc>
                <a:spcPct val="90000"/>
              </a:lnSpc>
              <a:buNone/>
            </a:pPr>
            <a:r>
              <a:rPr lang="en-US" altLang="it-IT" b="1" dirty="0" err="1">
                <a:solidFill>
                  <a:schemeClr val="tx2"/>
                </a:solidFill>
              </a:rPr>
              <a:t>nel</a:t>
            </a:r>
            <a:r>
              <a:rPr lang="en-US" altLang="it-IT" b="1" dirty="0">
                <a:solidFill>
                  <a:schemeClr val="tx2"/>
                </a:solidFill>
              </a:rPr>
              <a:t> </a:t>
            </a:r>
            <a:r>
              <a:rPr lang="en-US" altLang="it-IT" b="1" dirty="0" smtClean="0">
                <a:solidFill>
                  <a:schemeClr val="tx2"/>
                </a:solidFill>
              </a:rPr>
              <a:t>2016</a:t>
            </a:r>
          </a:p>
          <a:p>
            <a:pPr marL="533400" lvl="1" indent="-533400">
              <a:lnSpc>
                <a:spcPct val="90000"/>
              </a:lnSpc>
              <a:buFont typeface="Arial" panose="020B0604020202020204" pitchFamily="34" charset="0"/>
              <a:buChar char="•"/>
            </a:pPr>
            <a:r>
              <a:rPr lang="en-US" altLang="it-IT" b="1" dirty="0" err="1">
                <a:solidFill>
                  <a:schemeClr val="tx2"/>
                </a:solidFill>
              </a:rPr>
              <a:t>nati</a:t>
            </a:r>
            <a:r>
              <a:rPr lang="en-US" altLang="it-IT" b="1" dirty="0">
                <a:solidFill>
                  <a:schemeClr val="tx2"/>
                </a:solidFill>
              </a:rPr>
              <a:t> </a:t>
            </a:r>
            <a:r>
              <a:rPr lang="en-US" altLang="it-IT" b="1" dirty="0" err="1">
                <a:solidFill>
                  <a:schemeClr val="tx2"/>
                </a:solidFill>
              </a:rPr>
              <a:t>italiani</a:t>
            </a:r>
            <a:r>
              <a:rPr lang="en-US" altLang="it-IT" b="1" dirty="0">
                <a:solidFill>
                  <a:schemeClr val="tx2"/>
                </a:solidFill>
              </a:rPr>
              <a:t> 400.000, </a:t>
            </a:r>
            <a:r>
              <a:rPr lang="en-US" altLang="it-IT" b="1" dirty="0" err="1">
                <a:solidFill>
                  <a:schemeClr val="tx2"/>
                </a:solidFill>
              </a:rPr>
              <a:t>nati</a:t>
            </a:r>
            <a:r>
              <a:rPr lang="en-US" altLang="it-IT" b="1" dirty="0">
                <a:solidFill>
                  <a:schemeClr val="tx2"/>
                </a:solidFill>
              </a:rPr>
              <a:t> </a:t>
            </a:r>
            <a:r>
              <a:rPr lang="en-US" altLang="it-IT" b="1" dirty="0" err="1">
                <a:solidFill>
                  <a:schemeClr val="tx2"/>
                </a:solidFill>
              </a:rPr>
              <a:t>stranieri</a:t>
            </a:r>
            <a:r>
              <a:rPr lang="en-US" altLang="it-IT" b="1" dirty="0">
                <a:solidFill>
                  <a:schemeClr val="tx2"/>
                </a:solidFill>
              </a:rPr>
              <a:t> 70.000</a:t>
            </a:r>
            <a:endParaRPr lang="en-US" altLang="it-IT" sz="2400" b="1" dirty="0">
              <a:solidFill>
                <a:schemeClr val="tx2"/>
              </a:solidFill>
            </a:endParaRPr>
          </a:p>
          <a:p>
            <a:pPr marL="533400" lvl="1" indent="-533400">
              <a:lnSpc>
                <a:spcPct val="90000"/>
              </a:lnSpc>
              <a:buFont typeface="Arial" panose="020B0604020202020204" pitchFamily="34" charset="0"/>
              <a:buChar char="•"/>
            </a:pPr>
            <a:r>
              <a:rPr lang="en-US" altLang="it-IT" b="1" dirty="0" smtClean="0">
                <a:solidFill>
                  <a:schemeClr val="tx2"/>
                </a:solidFill>
              </a:rPr>
              <a:t>87639 </a:t>
            </a:r>
            <a:r>
              <a:rPr lang="en-US" altLang="it-IT" b="1" dirty="0" err="1">
                <a:solidFill>
                  <a:schemeClr val="tx2"/>
                </a:solidFill>
              </a:rPr>
              <a:t>numero</a:t>
            </a:r>
            <a:r>
              <a:rPr lang="en-US" altLang="it-IT" b="1" dirty="0">
                <a:solidFill>
                  <a:schemeClr val="tx2"/>
                </a:solidFill>
              </a:rPr>
              <a:t> </a:t>
            </a:r>
            <a:r>
              <a:rPr lang="en-US" altLang="it-IT" b="1" dirty="0" err="1" smtClean="0">
                <a:solidFill>
                  <a:schemeClr val="tx2"/>
                </a:solidFill>
              </a:rPr>
              <a:t>aborti</a:t>
            </a:r>
            <a:r>
              <a:rPr lang="en-US" altLang="it-IT" b="1" dirty="0" smtClean="0">
                <a:solidFill>
                  <a:schemeClr val="tx2"/>
                </a:solidFill>
              </a:rPr>
              <a:t>, </a:t>
            </a:r>
          </a:p>
          <a:p>
            <a:pPr marL="0" lvl="1" indent="0">
              <a:lnSpc>
                <a:spcPct val="90000"/>
              </a:lnSpc>
              <a:buNone/>
            </a:pPr>
            <a:r>
              <a:rPr lang="en-US" altLang="it-IT" sz="2400" b="1" dirty="0" smtClean="0">
                <a:solidFill>
                  <a:schemeClr val="tx2"/>
                </a:solidFill>
              </a:rPr>
              <a:t>         32</a:t>
            </a:r>
            <a:r>
              <a:rPr lang="en-US" altLang="it-IT" sz="2400" b="1" dirty="0">
                <a:solidFill>
                  <a:schemeClr val="tx2"/>
                </a:solidFill>
              </a:rPr>
              <a:t>% </a:t>
            </a:r>
            <a:r>
              <a:rPr lang="en-US" altLang="it-IT" sz="2400" b="1" dirty="0" err="1">
                <a:solidFill>
                  <a:schemeClr val="tx2"/>
                </a:solidFill>
              </a:rPr>
              <a:t>dei</a:t>
            </a:r>
            <a:r>
              <a:rPr lang="en-US" altLang="it-IT" sz="2400" b="1" dirty="0">
                <a:solidFill>
                  <a:schemeClr val="tx2"/>
                </a:solidFill>
              </a:rPr>
              <a:t> </a:t>
            </a:r>
            <a:r>
              <a:rPr lang="en-US" altLang="it-IT" sz="2400" b="1" dirty="0" err="1">
                <a:solidFill>
                  <a:schemeClr val="tx2"/>
                </a:solidFill>
              </a:rPr>
              <a:t>casi</a:t>
            </a:r>
            <a:r>
              <a:rPr lang="en-US" altLang="it-IT" sz="2400" b="1" dirty="0">
                <a:solidFill>
                  <a:schemeClr val="tx2"/>
                </a:solidFill>
              </a:rPr>
              <a:t> le </a:t>
            </a:r>
            <a:r>
              <a:rPr lang="en-US" altLang="it-IT" sz="2400" b="1" dirty="0" err="1">
                <a:solidFill>
                  <a:schemeClr val="tx2"/>
                </a:solidFill>
              </a:rPr>
              <a:t>donne</a:t>
            </a:r>
            <a:r>
              <a:rPr lang="en-US" altLang="it-IT" sz="2400" b="1" dirty="0">
                <a:solidFill>
                  <a:schemeClr val="tx2"/>
                </a:solidFill>
              </a:rPr>
              <a:t> </a:t>
            </a:r>
            <a:r>
              <a:rPr lang="en-US" altLang="it-IT" sz="2400" b="1" dirty="0" err="1">
                <a:solidFill>
                  <a:schemeClr val="tx2"/>
                </a:solidFill>
              </a:rPr>
              <a:t>sono</a:t>
            </a:r>
            <a:r>
              <a:rPr lang="en-US" altLang="it-IT" sz="2400" b="1" dirty="0">
                <a:solidFill>
                  <a:schemeClr val="tx2"/>
                </a:solidFill>
              </a:rPr>
              <a:t> </a:t>
            </a:r>
            <a:r>
              <a:rPr lang="en-US" altLang="it-IT" sz="2400" b="1" dirty="0" err="1">
                <a:solidFill>
                  <a:schemeClr val="tx2"/>
                </a:solidFill>
              </a:rPr>
              <a:t>straniere</a:t>
            </a:r>
            <a:r>
              <a:rPr lang="en-US" altLang="it-IT" sz="2400" b="1" dirty="0">
                <a:solidFill>
                  <a:schemeClr val="tx2"/>
                </a:solidFill>
              </a:rPr>
              <a:t> (27500 </a:t>
            </a:r>
            <a:r>
              <a:rPr lang="en-US" altLang="it-IT" sz="2400" b="1" dirty="0" err="1">
                <a:solidFill>
                  <a:schemeClr val="tx2"/>
                </a:solidFill>
              </a:rPr>
              <a:t>nel</a:t>
            </a:r>
            <a:r>
              <a:rPr lang="en-US" altLang="it-IT" sz="2400" b="1" dirty="0">
                <a:solidFill>
                  <a:schemeClr val="tx2"/>
                </a:solidFill>
              </a:rPr>
              <a:t> 2015)</a:t>
            </a:r>
          </a:p>
          <a:p>
            <a:pPr marL="0" indent="0">
              <a:lnSpc>
                <a:spcPct val="90000"/>
              </a:lnSpc>
              <a:buNone/>
            </a:pPr>
            <a:r>
              <a:rPr lang="en-US" altLang="it-IT" sz="2400" b="1" dirty="0">
                <a:solidFill>
                  <a:schemeClr val="tx2"/>
                </a:solidFill>
              </a:rPr>
              <a:t>        </a:t>
            </a:r>
            <a:r>
              <a:rPr lang="en-US" altLang="it-IT" sz="2400" b="1" dirty="0" smtClean="0">
                <a:solidFill>
                  <a:schemeClr val="tx2"/>
                </a:solidFill>
              </a:rPr>
              <a:t> 2853 </a:t>
            </a:r>
            <a:r>
              <a:rPr lang="en-US" altLang="it-IT" sz="2400" b="1" dirty="0" err="1">
                <a:solidFill>
                  <a:schemeClr val="tx2"/>
                </a:solidFill>
              </a:rPr>
              <a:t>pari</a:t>
            </a:r>
            <a:r>
              <a:rPr lang="en-US" altLang="it-IT" sz="2400" b="1" dirty="0">
                <a:solidFill>
                  <a:schemeClr val="tx2"/>
                </a:solidFill>
              </a:rPr>
              <a:t> al 2,9% </a:t>
            </a:r>
            <a:r>
              <a:rPr lang="en-US" altLang="it-IT" sz="2400" b="1" dirty="0" err="1">
                <a:solidFill>
                  <a:schemeClr val="tx2"/>
                </a:solidFill>
              </a:rPr>
              <a:t>minorenni</a:t>
            </a:r>
            <a:endParaRPr lang="en-US" altLang="it-IT" sz="2400" b="1" dirty="0">
              <a:solidFill>
                <a:schemeClr val="tx2"/>
              </a:solidFill>
            </a:endParaRPr>
          </a:p>
          <a:p>
            <a:pPr marL="0" lvl="1" indent="0">
              <a:lnSpc>
                <a:spcPct val="90000"/>
              </a:lnSpc>
              <a:buNone/>
            </a:pPr>
            <a:r>
              <a:rPr lang="en-US" altLang="it-IT" sz="2400" b="1" dirty="0">
                <a:solidFill>
                  <a:schemeClr val="tx2"/>
                </a:solidFill>
              </a:rPr>
              <a:t>       </a:t>
            </a:r>
            <a:r>
              <a:rPr lang="en-US" altLang="it-IT" sz="2400" b="1" dirty="0" smtClean="0">
                <a:solidFill>
                  <a:schemeClr val="tx2"/>
                </a:solidFill>
              </a:rPr>
              <a:t>  </a:t>
            </a:r>
            <a:r>
              <a:rPr lang="en-US" altLang="it-IT" sz="2400" b="1" dirty="0">
                <a:solidFill>
                  <a:schemeClr val="tx2"/>
                </a:solidFill>
              </a:rPr>
              <a:t>31% 20-34 </a:t>
            </a:r>
            <a:r>
              <a:rPr lang="en-US" altLang="it-IT" sz="2400" b="1" dirty="0" err="1">
                <a:solidFill>
                  <a:schemeClr val="tx2"/>
                </a:solidFill>
              </a:rPr>
              <a:t>anni</a:t>
            </a:r>
            <a:endParaRPr lang="en-US" altLang="it-IT" sz="2400" b="1" dirty="0">
              <a:solidFill>
                <a:schemeClr val="tx2"/>
              </a:solidFill>
            </a:endParaRPr>
          </a:p>
          <a:p>
            <a:pPr marL="0" indent="0" eaLnBrk="1" hangingPunct="1">
              <a:lnSpc>
                <a:spcPct val="90000"/>
              </a:lnSpc>
              <a:buNone/>
            </a:pPr>
            <a:r>
              <a:rPr lang="en-US" altLang="it-IT" sz="2400" b="1" dirty="0">
                <a:solidFill>
                  <a:schemeClr val="tx2"/>
                </a:solidFill>
              </a:rPr>
              <a:t>        </a:t>
            </a:r>
            <a:r>
              <a:rPr lang="en-US" altLang="it-IT" sz="2400" b="1" dirty="0" smtClean="0">
                <a:solidFill>
                  <a:schemeClr val="tx2"/>
                </a:solidFill>
              </a:rPr>
              <a:t> Donne </a:t>
            </a:r>
            <a:r>
              <a:rPr lang="en-US" altLang="it-IT" sz="2400" b="1" dirty="0">
                <a:solidFill>
                  <a:schemeClr val="tx2"/>
                </a:solidFill>
              </a:rPr>
              <a:t>con </a:t>
            </a:r>
            <a:r>
              <a:rPr lang="en-US" altLang="it-IT" sz="2400" b="1" dirty="0" err="1">
                <a:solidFill>
                  <a:schemeClr val="tx2"/>
                </a:solidFill>
              </a:rPr>
              <a:t>precedenti</a:t>
            </a:r>
            <a:r>
              <a:rPr lang="en-US" altLang="it-IT" sz="2400" b="1" dirty="0">
                <a:solidFill>
                  <a:schemeClr val="tx2"/>
                </a:solidFill>
              </a:rPr>
              <a:t> </a:t>
            </a:r>
            <a:r>
              <a:rPr lang="en-US" altLang="it-IT" sz="2400" b="1" dirty="0" err="1">
                <a:solidFill>
                  <a:schemeClr val="tx2"/>
                </a:solidFill>
              </a:rPr>
              <a:t>aborti</a:t>
            </a:r>
            <a:r>
              <a:rPr lang="en-US" altLang="it-IT" sz="2400" b="1" dirty="0">
                <a:solidFill>
                  <a:schemeClr val="tx2"/>
                </a:solidFill>
              </a:rPr>
              <a:t> 26,9%  (38% per </a:t>
            </a:r>
            <a:r>
              <a:rPr lang="en-US" altLang="it-IT" sz="2400" b="1" dirty="0" err="1">
                <a:solidFill>
                  <a:schemeClr val="tx2"/>
                </a:solidFill>
              </a:rPr>
              <a:t>straniere</a:t>
            </a:r>
            <a:r>
              <a:rPr lang="en-US" altLang="it-IT" sz="2400" b="1" dirty="0">
                <a:solidFill>
                  <a:schemeClr val="tx2"/>
                </a:solidFill>
              </a:rPr>
              <a:t>)</a:t>
            </a:r>
          </a:p>
          <a:p>
            <a:pPr marL="0" indent="0" eaLnBrk="1" hangingPunct="1">
              <a:lnSpc>
                <a:spcPct val="90000"/>
              </a:lnSpc>
              <a:buNone/>
            </a:pPr>
            <a:r>
              <a:rPr lang="en-US" altLang="it-IT" sz="2400" b="1" dirty="0">
                <a:solidFill>
                  <a:schemeClr val="tx2"/>
                </a:solidFill>
              </a:rPr>
              <a:t>        </a:t>
            </a:r>
            <a:r>
              <a:rPr lang="en-US" altLang="it-IT" sz="2400" b="1" dirty="0" smtClean="0">
                <a:solidFill>
                  <a:schemeClr val="tx2"/>
                </a:solidFill>
              </a:rPr>
              <a:t> 5</a:t>
            </a:r>
            <a:r>
              <a:rPr lang="en-US" altLang="it-IT" sz="2400" b="1" dirty="0">
                <a:solidFill>
                  <a:schemeClr val="tx2"/>
                </a:solidFill>
              </a:rPr>
              <a:t>% </a:t>
            </a:r>
            <a:r>
              <a:rPr lang="en-US" altLang="it-IT" sz="2400" b="1" dirty="0" err="1">
                <a:solidFill>
                  <a:schemeClr val="tx2"/>
                </a:solidFill>
              </a:rPr>
              <a:t>degli</a:t>
            </a:r>
            <a:r>
              <a:rPr lang="en-US" altLang="it-IT" sz="2400" b="1" dirty="0">
                <a:solidFill>
                  <a:schemeClr val="tx2"/>
                </a:solidFill>
              </a:rPr>
              <a:t> </a:t>
            </a:r>
            <a:r>
              <a:rPr lang="en-US" altLang="it-IT" sz="2400" b="1" dirty="0" err="1">
                <a:solidFill>
                  <a:schemeClr val="tx2"/>
                </a:solidFill>
              </a:rPr>
              <a:t>aborti</a:t>
            </a:r>
            <a:r>
              <a:rPr lang="en-US" altLang="it-IT" sz="2400" b="1" dirty="0">
                <a:solidFill>
                  <a:schemeClr val="tx2"/>
                </a:solidFill>
              </a:rPr>
              <a:t> è </a:t>
            </a:r>
            <a:r>
              <a:rPr lang="en-US" altLang="it-IT" sz="2400" b="1" dirty="0" err="1">
                <a:solidFill>
                  <a:schemeClr val="tx2"/>
                </a:solidFill>
              </a:rPr>
              <a:t>oltre</a:t>
            </a:r>
            <a:r>
              <a:rPr lang="en-US" altLang="it-IT" sz="2400" b="1" dirty="0">
                <a:solidFill>
                  <a:schemeClr val="tx2"/>
                </a:solidFill>
              </a:rPr>
              <a:t> I 90 </a:t>
            </a:r>
            <a:r>
              <a:rPr lang="en-US" altLang="it-IT" sz="2400" b="1" dirty="0" err="1">
                <a:solidFill>
                  <a:schemeClr val="tx2"/>
                </a:solidFill>
              </a:rPr>
              <a:t>giorni</a:t>
            </a:r>
            <a:r>
              <a:rPr lang="en-US" altLang="it-IT" sz="2400" b="1" dirty="0">
                <a:solidFill>
                  <a:schemeClr val="tx2"/>
                </a:solidFill>
              </a:rPr>
              <a:t> </a:t>
            </a:r>
          </a:p>
          <a:p>
            <a:pPr marL="533400" indent="-533400" eaLnBrk="1" hangingPunct="1">
              <a:lnSpc>
                <a:spcPct val="90000"/>
              </a:lnSpc>
            </a:pPr>
            <a:endParaRPr lang="en-US" altLang="it-IT" sz="2400" b="1" dirty="0">
              <a:solidFill>
                <a:schemeClr val="tx2"/>
              </a:solidFill>
            </a:endParaRPr>
          </a:p>
          <a:p>
            <a:pPr marL="0" indent="0" eaLnBrk="1" hangingPunct="1">
              <a:lnSpc>
                <a:spcPct val="90000"/>
              </a:lnSpc>
              <a:buNone/>
            </a:pPr>
            <a:r>
              <a:rPr lang="en-US" altLang="it-IT" sz="2800" b="1" dirty="0">
                <a:solidFill>
                  <a:schemeClr val="tx2"/>
                </a:solidFill>
              </a:rPr>
              <a:t>Fra le </a:t>
            </a:r>
            <a:r>
              <a:rPr lang="en-US" altLang="it-IT" sz="2800" b="1" dirty="0" err="1">
                <a:solidFill>
                  <a:schemeClr val="tx2"/>
                </a:solidFill>
              </a:rPr>
              <a:t>donne</a:t>
            </a:r>
            <a:r>
              <a:rPr lang="en-US" altLang="it-IT" sz="2800" b="1" dirty="0">
                <a:solidFill>
                  <a:schemeClr val="tx2"/>
                </a:solidFill>
              </a:rPr>
              <a:t> </a:t>
            </a:r>
            <a:r>
              <a:rPr lang="en-US" altLang="it-IT" sz="2800" b="1" dirty="0" err="1">
                <a:solidFill>
                  <a:schemeClr val="tx2"/>
                </a:solidFill>
              </a:rPr>
              <a:t>italiane</a:t>
            </a:r>
            <a:r>
              <a:rPr lang="en-US" altLang="it-IT" sz="2800" b="1" dirty="0">
                <a:solidFill>
                  <a:schemeClr val="tx2"/>
                </a:solidFill>
              </a:rPr>
              <a:t> </a:t>
            </a:r>
            <a:r>
              <a:rPr lang="en-US" altLang="it-IT" sz="2800" b="1" dirty="0" err="1">
                <a:solidFill>
                  <a:schemeClr val="tx2"/>
                </a:solidFill>
              </a:rPr>
              <a:t>che</a:t>
            </a:r>
            <a:r>
              <a:rPr lang="en-US" altLang="it-IT" sz="2800" b="1" dirty="0">
                <a:solidFill>
                  <a:schemeClr val="tx2"/>
                </a:solidFill>
              </a:rPr>
              <a:t> </a:t>
            </a:r>
            <a:r>
              <a:rPr lang="en-US" altLang="it-IT" sz="2800" b="1" dirty="0" err="1">
                <a:solidFill>
                  <a:schemeClr val="tx2"/>
                </a:solidFill>
              </a:rPr>
              <a:t>hanno</a:t>
            </a:r>
            <a:r>
              <a:rPr lang="en-US" altLang="it-IT" sz="2800" b="1" dirty="0">
                <a:solidFill>
                  <a:schemeClr val="tx2"/>
                </a:solidFill>
              </a:rPr>
              <a:t> </a:t>
            </a:r>
            <a:r>
              <a:rPr lang="en-US" altLang="it-IT" sz="2800" b="1" dirty="0" err="1">
                <a:solidFill>
                  <a:schemeClr val="tx2"/>
                </a:solidFill>
              </a:rPr>
              <a:t>effettuato</a:t>
            </a:r>
            <a:r>
              <a:rPr lang="en-US" altLang="it-IT" sz="2800" b="1" dirty="0">
                <a:solidFill>
                  <a:schemeClr val="tx2"/>
                </a:solidFill>
              </a:rPr>
              <a:t> </a:t>
            </a:r>
            <a:r>
              <a:rPr lang="en-US" altLang="it-IT" sz="2800" b="1" dirty="0" smtClean="0">
                <a:solidFill>
                  <a:schemeClr val="tx2"/>
                </a:solidFill>
              </a:rPr>
              <a:t>un </a:t>
            </a:r>
            <a:r>
              <a:rPr lang="en-US" altLang="it-IT" sz="2800" b="1" dirty="0" err="1" smtClean="0">
                <a:solidFill>
                  <a:schemeClr val="tx2"/>
                </a:solidFill>
              </a:rPr>
              <a:t>aborto</a:t>
            </a:r>
            <a:r>
              <a:rPr lang="en-US" altLang="it-IT" sz="2800" b="1" dirty="0" smtClean="0">
                <a:solidFill>
                  <a:schemeClr val="tx2"/>
                </a:solidFill>
              </a:rPr>
              <a:t> </a:t>
            </a:r>
            <a:r>
              <a:rPr lang="en-US" altLang="it-IT" sz="2800" b="1" smtClean="0">
                <a:solidFill>
                  <a:schemeClr val="tx2"/>
                </a:solidFill>
              </a:rPr>
              <a:t>volontario</a:t>
            </a:r>
            <a:endParaRPr lang="en-US" altLang="it-IT" sz="2800" b="1" dirty="0">
              <a:solidFill>
                <a:schemeClr val="tx2"/>
              </a:solidFill>
            </a:endParaRPr>
          </a:p>
          <a:p>
            <a:pPr marL="533400" indent="-533400">
              <a:lnSpc>
                <a:spcPct val="90000"/>
              </a:lnSpc>
            </a:pPr>
            <a:r>
              <a:rPr lang="en-US" altLang="it-IT" sz="2800" b="1" dirty="0">
                <a:solidFill>
                  <a:schemeClr val="tx2"/>
                </a:solidFill>
              </a:rPr>
              <a:t>non </a:t>
            </a:r>
            <a:r>
              <a:rPr lang="en-US" altLang="it-IT" sz="2800" b="1" dirty="0" err="1">
                <a:solidFill>
                  <a:schemeClr val="tx2"/>
                </a:solidFill>
              </a:rPr>
              <a:t>aveva</a:t>
            </a:r>
            <a:r>
              <a:rPr lang="en-US" altLang="it-IT" sz="2800" b="1" dirty="0">
                <a:solidFill>
                  <a:schemeClr val="tx2"/>
                </a:solidFill>
              </a:rPr>
              <a:t> </a:t>
            </a:r>
            <a:r>
              <a:rPr lang="en-US" altLang="it-IT" sz="2800" b="1" dirty="0" err="1" smtClean="0">
                <a:solidFill>
                  <a:schemeClr val="tx2"/>
                </a:solidFill>
              </a:rPr>
              <a:t>figli</a:t>
            </a:r>
            <a:r>
              <a:rPr lang="en-US" altLang="it-IT" sz="2800" b="1" dirty="0" smtClean="0">
                <a:solidFill>
                  <a:schemeClr val="tx2"/>
                </a:solidFill>
              </a:rPr>
              <a:t> : 44,8% </a:t>
            </a:r>
            <a:r>
              <a:rPr lang="en-US" altLang="it-IT" sz="2800" b="1" dirty="0" err="1" smtClean="0">
                <a:solidFill>
                  <a:schemeClr val="tx2"/>
                </a:solidFill>
              </a:rPr>
              <a:t>italiane</a:t>
            </a:r>
            <a:r>
              <a:rPr lang="en-US" altLang="it-IT" sz="2800" b="1" dirty="0" smtClean="0">
                <a:solidFill>
                  <a:schemeClr val="tx2"/>
                </a:solidFill>
              </a:rPr>
              <a:t>, </a:t>
            </a:r>
            <a:r>
              <a:rPr lang="en-US" altLang="it-IT" sz="2800" b="1" dirty="0" err="1" smtClean="0">
                <a:solidFill>
                  <a:schemeClr val="tx2"/>
                </a:solidFill>
              </a:rPr>
              <a:t>il</a:t>
            </a:r>
            <a:r>
              <a:rPr lang="en-US" altLang="it-IT" sz="2800" b="1" dirty="0" smtClean="0">
                <a:solidFill>
                  <a:schemeClr val="tx2"/>
                </a:solidFill>
              </a:rPr>
              <a:t> 27% </a:t>
            </a:r>
            <a:r>
              <a:rPr lang="en-US" altLang="it-IT" sz="2800" b="1" dirty="0" err="1">
                <a:solidFill>
                  <a:schemeClr val="tx2"/>
                </a:solidFill>
              </a:rPr>
              <a:t>delle</a:t>
            </a:r>
            <a:r>
              <a:rPr lang="en-US" altLang="it-IT" sz="2800" b="1" dirty="0">
                <a:solidFill>
                  <a:schemeClr val="tx2"/>
                </a:solidFill>
              </a:rPr>
              <a:t> </a:t>
            </a:r>
            <a:r>
              <a:rPr lang="en-US" altLang="it-IT" sz="2800" b="1" dirty="0" err="1" smtClean="0">
                <a:solidFill>
                  <a:schemeClr val="tx2"/>
                </a:solidFill>
              </a:rPr>
              <a:t>straniere</a:t>
            </a:r>
            <a:endParaRPr lang="en-US" altLang="it-IT" sz="2800" b="1" dirty="0" smtClean="0">
              <a:solidFill>
                <a:schemeClr val="tx2"/>
              </a:solidFill>
            </a:endParaRPr>
          </a:p>
          <a:p>
            <a:pPr marL="533400" indent="-533400">
              <a:lnSpc>
                <a:spcPct val="90000"/>
              </a:lnSpc>
            </a:pPr>
            <a:r>
              <a:rPr lang="en-US" altLang="it-IT" sz="2800" b="1" dirty="0" err="1">
                <a:solidFill>
                  <a:schemeClr val="tx2"/>
                </a:solidFill>
              </a:rPr>
              <a:t>aveva</a:t>
            </a:r>
            <a:r>
              <a:rPr lang="en-US" altLang="it-IT" sz="2800" b="1" dirty="0">
                <a:solidFill>
                  <a:schemeClr val="tx2"/>
                </a:solidFill>
              </a:rPr>
              <a:t> 2 </a:t>
            </a:r>
            <a:r>
              <a:rPr lang="en-US" altLang="it-IT" sz="2800" b="1" dirty="0" err="1">
                <a:solidFill>
                  <a:schemeClr val="tx2"/>
                </a:solidFill>
              </a:rPr>
              <a:t>figli</a:t>
            </a:r>
            <a:r>
              <a:rPr lang="en-US" altLang="it-IT" sz="2800" b="1" dirty="0">
                <a:solidFill>
                  <a:schemeClr val="tx2"/>
                </a:solidFill>
              </a:rPr>
              <a:t> 24</a:t>
            </a:r>
            <a:r>
              <a:rPr lang="en-US" altLang="it-IT" sz="2800" b="1" dirty="0" smtClean="0">
                <a:solidFill>
                  <a:schemeClr val="tx2"/>
                </a:solidFill>
              </a:rPr>
              <a:t>% </a:t>
            </a:r>
            <a:r>
              <a:rPr lang="en-US" altLang="it-IT" sz="2800" b="1" dirty="0" err="1" smtClean="0">
                <a:solidFill>
                  <a:schemeClr val="tx2"/>
                </a:solidFill>
              </a:rPr>
              <a:t>italiane</a:t>
            </a:r>
            <a:r>
              <a:rPr lang="en-US" altLang="it-IT" sz="2800" b="1" dirty="0" smtClean="0">
                <a:solidFill>
                  <a:schemeClr val="tx2"/>
                </a:solidFill>
              </a:rPr>
              <a:t>, </a:t>
            </a:r>
            <a:r>
              <a:rPr lang="en-US" altLang="it-IT" sz="2800" b="1" dirty="0" err="1" smtClean="0">
                <a:solidFill>
                  <a:schemeClr val="tx2"/>
                </a:solidFill>
              </a:rPr>
              <a:t>il</a:t>
            </a:r>
            <a:r>
              <a:rPr lang="en-US" altLang="it-IT" sz="2800" b="1" dirty="0" smtClean="0">
                <a:solidFill>
                  <a:schemeClr val="tx2"/>
                </a:solidFill>
              </a:rPr>
              <a:t> 30% per le </a:t>
            </a:r>
            <a:r>
              <a:rPr lang="en-US" altLang="it-IT" sz="2800" b="1" dirty="0" err="1" smtClean="0">
                <a:solidFill>
                  <a:schemeClr val="tx2"/>
                </a:solidFill>
              </a:rPr>
              <a:t>straniere</a:t>
            </a:r>
            <a:r>
              <a:rPr lang="en-US" altLang="it-IT" sz="2800" b="1" dirty="0" smtClean="0">
                <a:solidFill>
                  <a:schemeClr val="tx2"/>
                </a:solidFill>
              </a:rPr>
              <a:t> </a:t>
            </a:r>
            <a:endParaRPr lang="en-US" altLang="it-IT" sz="2800" b="1" dirty="0">
              <a:solidFill>
                <a:schemeClr val="tx2"/>
              </a:solidFill>
            </a:endParaRPr>
          </a:p>
          <a:p>
            <a:pPr marL="533400" indent="-533400">
              <a:lnSpc>
                <a:spcPct val="90000"/>
              </a:lnSpc>
            </a:pPr>
            <a:r>
              <a:rPr lang="en-US" altLang="it-IT" sz="2800" b="1" dirty="0">
                <a:solidFill>
                  <a:schemeClr val="tx2"/>
                </a:solidFill>
              </a:rPr>
              <a:t>22% </a:t>
            </a:r>
            <a:r>
              <a:rPr lang="en-US" altLang="it-IT" sz="2800" b="1" dirty="0" err="1">
                <a:solidFill>
                  <a:schemeClr val="tx2"/>
                </a:solidFill>
              </a:rPr>
              <a:t>disoccupate</a:t>
            </a:r>
            <a:r>
              <a:rPr lang="en-US" altLang="it-IT" sz="2800" b="1" dirty="0">
                <a:solidFill>
                  <a:schemeClr val="tx2"/>
                </a:solidFill>
              </a:rPr>
              <a:t> , </a:t>
            </a:r>
            <a:r>
              <a:rPr lang="en-US" altLang="it-IT" sz="2800" b="1" dirty="0" smtClean="0">
                <a:solidFill>
                  <a:schemeClr val="tx2"/>
                </a:solidFill>
              </a:rPr>
              <a:t>21% </a:t>
            </a:r>
            <a:r>
              <a:rPr lang="en-US" altLang="it-IT" sz="2800" b="1" dirty="0" err="1" smtClean="0">
                <a:solidFill>
                  <a:schemeClr val="tx2"/>
                </a:solidFill>
              </a:rPr>
              <a:t>casalinghe</a:t>
            </a:r>
            <a:r>
              <a:rPr lang="en-US" altLang="it-IT" sz="2800" b="1" dirty="0" smtClean="0">
                <a:solidFill>
                  <a:schemeClr val="tx2"/>
                </a:solidFill>
              </a:rPr>
              <a:t>, 10% </a:t>
            </a:r>
            <a:r>
              <a:rPr lang="en-US" altLang="it-IT" sz="2800" b="1" dirty="0" err="1" smtClean="0">
                <a:solidFill>
                  <a:schemeClr val="tx2"/>
                </a:solidFill>
              </a:rPr>
              <a:t>studentesse</a:t>
            </a:r>
            <a:endParaRPr lang="en-US" altLang="it-IT" sz="2800" b="1" dirty="0" smtClean="0">
              <a:solidFill>
                <a:schemeClr val="tx2"/>
              </a:solidFill>
            </a:endParaRPr>
          </a:p>
          <a:p>
            <a:pPr marL="533400" indent="-533400">
              <a:lnSpc>
                <a:spcPct val="90000"/>
              </a:lnSpc>
            </a:pPr>
            <a:r>
              <a:rPr lang="en-US" altLang="it-IT" sz="2800" b="1" dirty="0" err="1" smtClean="0">
                <a:solidFill>
                  <a:schemeClr val="tx2"/>
                </a:solidFill>
              </a:rPr>
              <a:t>Aborti</a:t>
            </a:r>
            <a:r>
              <a:rPr lang="en-US" altLang="it-IT" sz="2800" b="1" dirty="0" smtClean="0">
                <a:solidFill>
                  <a:schemeClr val="tx2"/>
                </a:solidFill>
              </a:rPr>
              <a:t> </a:t>
            </a:r>
            <a:r>
              <a:rPr lang="en-US" altLang="it-IT" sz="2800" b="1" dirty="0" err="1" smtClean="0">
                <a:solidFill>
                  <a:schemeClr val="tx2"/>
                </a:solidFill>
              </a:rPr>
              <a:t>clandestini</a:t>
            </a:r>
            <a:r>
              <a:rPr lang="en-US" altLang="it-IT" sz="2800" b="1" dirty="0" smtClean="0">
                <a:solidFill>
                  <a:schemeClr val="tx2"/>
                </a:solidFill>
              </a:rPr>
              <a:t> 12-15.000</a:t>
            </a:r>
            <a:endParaRPr lang="en-US" altLang="it-IT" sz="2800" b="1" dirty="0">
              <a:solidFill>
                <a:schemeClr val="tx2"/>
              </a:solidFill>
            </a:endParaRPr>
          </a:p>
          <a:p>
            <a:pPr marL="533400" indent="-533400" eaLnBrk="1" hangingPunct="1">
              <a:lnSpc>
                <a:spcPct val="90000"/>
              </a:lnSpc>
            </a:pPr>
            <a:endParaRPr lang="en-US" altLang="it-IT" sz="2400" dirty="0" smtClean="0">
              <a:solidFill>
                <a:schemeClr val="tx2"/>
              </a:solidFill>
              <a:latin typeface="TimesNewRomanPSMT" charset="0"/>
            </a:endParaRPr>
          </a:p>
          <a:p>
            <a:pPr marL="533400" indent="-533400" eaLnBrk="1" hangingPunct="1">
              <a:lnSpc>
                <a:spcPct val="90000"/>
              </a:lnSpc>
            </a:pPr>
            <a:endParaRPr lang="en-US" altLang="it-IT" sz="2400" dirty="0" smtClean="0">
              <a:solidFill>
                <a:schemeClr val="tx2"/>
              </a:solidFill>
              <a:latin typeface="TimesNewRomanPSMT" charset="0"/>
            </a:endParaRPr>
          </a:p>
        </p:txBody>
      </p:sp>
    </p:spTree>
    <p:extLst>
      <p:ext uri="{BB962C8B-B14F-4D97-AF65-F5344CB8AC3E}">
        <p14:creationId xmlns:p14="http://schemas.microsoft.com/office/powerpoint/2010/main" val="1501566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061864"/>
            <a:ext cx="8229600" cy="1143000"/>
          </a:xfrm>
        </p:spPr>
        <p:txBody>
          <a:bodyPr/>
          <a:lstStyle/>
          <a:p>
            <a:pPr eaLnBrk="1" hangingPunct="1"/>
            <a:r>
              <a:rPr lang="it-IT" altLang="it-IT" sz="4000" b="1" dirty="0" smtClean="0">
                <a:solidFill>
                  <a:schemeClr val="tx2"/>
                </a:solidFill>
              </a:rPr>
              <a:t>Numeri Pillole Vendute 2015-2016</a:t>
            </a:r>
            <a:endParaRPr lang="en-US" altLang="it-IT" sz="4000" b="1" dirty="0" smtClean="0">
              <a:solidFill>
                <a:schemeClr val="tx2"/>
              </a:solidFill>
            </a:endParaRPr>
          </a:p>
        </p:txBody>
      </p:sp>
      <p:sp>
        <p:nvSpPr>
          <p:cNvPr id="41987" name="Rectangle 3"/>
          <p:cNvSpPr>
            <a:spLocks noGrp="1" noChangeArrowheads="1"/>
          </p:cNvSpPr>
          <p:nvPr>
            <p:ph type="body" idx="1"/>
          </p:nvPr>
        </p:nvSpPr>
        <p:spPr>
          <a:xfrm>
            <a:off x="395536" y="2348880"/>
            <a:ext cx="8291264" cy="3672408"/>
          </a:xfrm>
        </p:spPr>
        <p:txBody>
          <a:bodyPr>
            <a:noAutofit/>
          </a:bodyPr>
          <a:lstStyle/>
          <a:p>
            <a:pPr lvl="1">
              <a:lnSpc>
                <a:spcPct val="80000"/>
              </a:lnSpc>
              <a:buFont typeface="Wingdings" panose="05000000000000000000" pitchFamily="2" charset="2"/>
              <a:buChar char="q"/>
            </a:pPr>
            <a:r>
              <a:rPr lang="it-IT" sz="2400" dirty="0" smtClean="0"/>
              <a:t>pillole </a:t>
            </a:r>
            <a:r>
              <a:rPr lang="it-IT" sz="2400" dirty="0"/>
              <a:t>dei 5 giorni dopo, meglio note come </a:t>
            </a:r>
            <a:r>
              <a:rPr lang="it-IT" sz="2400" i="1" dirty="0" err="1"/>
              <a:t>Ellaone</a:t>
            </a:r>
            <a:r>
              <a:rPr lang="it-IT" sz="2400" dirty="0"/>
              <a:t> o come pillole «d’emergenza</a:t>
            </a:r>
            <a:r>
              <a:rPr lang="it-IT" sz="2400" dirty="0" smtClean="0"/>
              <a:t>»  numero </a:t>
            </a:r>
            <a:r>
              <a:rPr lang="it-IT" sz="2400" dirty="0"/>
              <a:t>di scatole vendute: </a:t>
            </a:r>
            <a:r>
              <a:rPr lang="it-IT" sz="2400" b="1" dirty="0" smtClean="0"/>
              <a:t>dalle </a:t>
            </a:r>
            <a:r>
              <a:rPr lang="it-IT" sz="2400" b="1" dirty="0"/>
              <a:t>145.101 del 2015 si passa alle 189.589 del 2016 </a:t>
            </a:r>
            <a:endParaRPr lang="it-IT" sz="2400" b="1" dirty="0" smtClean="0"/>
          </a:p>
          <a:p>
            <a:pPr lvl="1">
              <a:lnSpc>
                <a:spcPct val="80000"/>
              </a:lnSpc>
              <a:buFont typeface="Wingdings" panose="05000000000000000000" pitchFamily="2" charset="2"/>
              <a:buChar char="q"/>
            </a:pPr>
            <a:r>
              <a:rPr lang="it-IT" sz="2400" dirty="0" smtClean="0"/>
              <a:t>“</a:t>
            </a:r>
            <a:r>
              <a:rPr lang="it-IT" sz="2400" dirty="0"/>
              <a:t>pillola del giorno dopo”: tolto l’obbligo di prescrizione medica del </a:t>
            </a:r>
            <a:r>
              <a:rPr lang="it-IT" sz="2400" i="1" dirty="0" err="1"/>
              <a:t>Levonorgestrel</a:t>
            </a:r>
            <a:r>
              <a:rPr lang="it-IT" sz="2400" i="1" dirty="0"/>
              <a:t> (</a:t>
            </a:r>
            <a:r>
              <a:rPr lang="it-IT" sz="2400" i="1" dirty="0" err="1"/>
              <a:t>Norlevo</a:t>
            </a:r>
            <a:r>
              <a:rPr lang="it-IT" sz="2400" dirty="0" smtClean="0"/>
              <a:t>) :</a:t>
            </a:r>
            <a:r>
              <a:rPr lang="it-IT" sz="2400" b="1" dirty="0" smtClean="0"/>
              <a:t> nel </a:t>
            </a:r>
            <a:r>
              <a:rPr lang="it-IT" sz="2400" b="1" dirty="0"/>
              <a:t>2015 </a:t>
            </a:r>
            <a:r>
              <a:rPr lang="it-IT" sz="2400" b="1" dirty="0" smtClean="0"/>
              <a:t>vendute 161.888 confezioni nel </a:t>
            </a:r>
            <a:r>
              <a:rPr lang="it-IT" sz="2400" b="1" dirty="0"/>
              <a:t>2016 vendita di 214.532 </a:t>
            </a:r>
            <a:r>
              <a:rPr lang="it-IT" sz="2400" b="1" dirty="0" smtClean="0"/>
              <a:t>confezioni</a:t>
            </a:r>
            <a:endParaRPr lang="it-IT" sz="2400" b="1" dirty="0"/>
          </a:p>
          <a:p>
            <a:pPr lvl="1">
              <a:lnSpc>
                <a:spcPct val="80000"/>
              </a:lnSpc>
              <a:buFont typeface="Wingdings" panose="05000000000000000000" pitchFamily="2" charset="2"/>
              <a:buChar char="q"/>
            </a:pPr>
            <a:r>
              <a:rPr lang="it-IT" sz="2400" dirty="0" smtClean="0"/>
              <a:t>L’influenza </a:t>
            </a:r>
            <a:r>
              <a:rPr lang="it-IT" sz="2400" dirty="0"/>
              <a:t>della decisione dell’</a:t>
            </a:r>
            <a:r>
              <a:rPr lang="it-IT" sz="2400" dirty="0" err="1"/>
              <a:t>Aifa</a:t>
            </a:r>
            <a:r>
              <a:rPr lang="it-IT" sz="2400" dirty="0"/>
              <a:t> nel maggio del 2015 è netta se si pensa che dalle circa 1.600 confezioni vendute a gennaio del 2015 si è passati alle oltre 20mila nello stesso mese del 2017</a:t>
            </a:r>
            <a:endParaRPr lang="it-IT" altLang="it-IT" sz="2400" dirty="0" smtClean="0">
              <a:solidFill>
                <a:schemeClr val="tx2"/>
              </a:solidFill>
            </a:endParaRPr>
          </a:p>
        </p:txBody>
      </p:sp>
    </p:spTree>
    <p:extLst>
      <p:ext uri="{BB962C8B-B14F-4D97-AF65-F5344CB8AC3E}">
        <p14:creationId xmlns:p14="http://schemas.microsoft.com/office/powerpoint/2010/main" val="1356934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it-IT" altLang="it-IT" dirty="0" smtClean="0">
                <a:solidFill>
                  <a:schemeClr val="tx2"/>
                </a:solidFill>
              </a:rPr>
              <a:t>Problematiche e osservazioni</a:t>
            </a:r>
          </a:p>
        </p:txBody>
      </p:sp>
      <p:sp>
        <p:nvSpPr>
          <p:cNvPr id="43011" name="Rectangle 3"/>
          <p:cNvSpPr>
            <a:spLocks noGrp="1" noChangeArrowheads="1"/>
          </p:cNvSpPr>
          <p:nvPr>
            <p:ph type="body" idx="1"/>
          </p:nvPr>
        </p:nvSpPr>
        <p:spPr/>
        <p:txBody>
          <a:bodyPr>
            <a:normAutofit/>
          </a:bodyPr>
          <a:lstStyle/>
          <a:p>
            <a:pPr eaLnBrk="1" hangingPunct="1"/>
            <a:r>
              <a:rPr lang="it-IT" altLang="it-IT" sz="2800" dirty="0" smtClean="0">
                <a:solidFill>
                  <a:schemeClr val="tx2"/>
                </a:solidFill>
              </a:rPr>
              <a:t>Mancanza del colloquio per prevenire l’aborto (legge 194). La donna è più sola nella scelta, banalizzazione dell’aborto.</a:t>
            </a:r>
          </a:p>
          <a:p>
            <a:pPr eaLnBrk="1" hangingPunct="1"/>
            <a:r>
              <a:rPr lang="it-IT" altLang="it-IT" sz="2800" dirty="0" smtClean="0">
                <a:solidFill>
                  <a:schemeClr val="tx2"/>
                </a:solidFill>
              </a:rPr>
              <a:t>Non è vero che è uguale ad un aborto spontaneo qui c’è l’intenzionalità, la gravidanza inizia dal concepimento </a:t>
            </a:r>
          </a:p>
          <a:p>
            <a:pPr eaLnBrk="1" hangingPunct="1"/>
            <a:r>
              <a:rPr lang="it-IT" altLang="it-IT" sz="2800" dirty="0" smtClean="0">
                <a:solidFill>
                  <a:schemeClr val="tx2"/>
                </a:solidFill>
              </a:rPr>
              <a:t>Conseguenze fisiche per la donna</a:t>
            </a:r>
          </a:p>
          <a:p>
            <a:r>
              <a:rPr lang="it-IT" altLang="it-IT" sz="2800" dirty="0">
                <a:solidFill>
                  <a:schemeClr val="tx2"/>
                </a:solidFill>
              </a:rPr>
              <a:t>Banalizzazione della sessualità</a:t>
            </a:r>
          </a:p>
          <a:p>
            <a:pPr eaLnBrk="1" hangingPunct="1"/>
            <a:r>
              <a:rPr lang="it-IT" altLang="it-IT" sz="2800" dirty="0" smtClean="0">
                <a:solidFill>
                  <a:schemeClr val="tx2"/>
                </a:solidFill>
              </a:rPr>
              <a:t>Importanza azione educativa</a:t>
            </a:r>
          </a:p>
        </p:txBody>
      </p:sp>
    </p:spTree>
    <p:extLst>
      <p:ext uri="{BB962C8B-B14F-4D97-AF65-F5344CB8AC3E}">
        <p14:creationId xmlns:p14="http://schemas.microsoft.com/office/powerpoint/2010/main" val="3726556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7463"/>
            <a:ext cx="38957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4" y="4905649"/>
            <a:ext cx="6962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8917" name="Grafico 5"/>
          <p:cNvGraphicFramePr>
            <a:graphicFrameLocks/>
          </p:cNvGraphicFramePr>
          <p:nvPr>
            <p:extLst>
              <p:ext uri="{D42A27DB-BD31-4B8C-83A1-F6EECF244321}">
                <p14:modId xmlns:p14="http://schemas.microsoft.com/office/powerpoint/2010/main" val="990349988"/>
              </p:ext>
            </p:extLst>
          </p:nvPr>
        </p:nvGraphicFramePr>
        <p:xfrm>
          <a:off x="2058989" y="1397000"/>
          <a:ext cx="4961284" cy="3616176"/>
        </p:xfrm>
        <a:graphic>
          <a:graphicData uri="http://schemas.openxmlformats.org/presentationml/2006/ole">
            <mc:AlternateContent xmlns:mc="http://schemas.openxmlformats.org/markup-compatibility/2006">
              <mc:Choice xmlns:v="urn:schemas-microsoft-com:vml" Requires="v">
                <p:oleObj spid="_x0000_s3090" r:id="rId6" imgW="5663675" imgH="4163929" progId="Excel.Chart.8">
                  <p:embed/>
                </p:oleObj>
              </mc:Choice>
              <mc:Fallback>
                <p:oleObj r:id="rId6" imgW="5663675" imgH="4163929"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8989" y="1397000"/>
                        <a:ext cx="4961284" cy="3616176"/>
                      </a:xfrm>
                      <a:prstGeom prst="rect">
                        <a:avLst/>
                      </a:prstGeom>
                      <a:noFill/>
                      <a:ln>
                        <a:noFill/>
                      </a:ln>
                      <a:extLst/>
                    </p:spPr>
                  </p:pic>
                </p:oleObj>
              </mc:Fallback>
            </mc:AlternateContent>
          </a:graphicData>
        </a:graphic>
      </p:graphicFrame>
      <p:sp>
        <p:nvSpPr>
          <p:cNvPr id="2" name="CasellaDiTesto 1"/>
          <p:cNvSpPr txBox="1"/>
          <p:nvPr/>
        </p:nvSpPr>
        <p:spPr>
          <a:xfrm>
            <a:off x="5436096" y="1478698"/>
            <a:ext cx="2376264" cy="461665"/>
          </a:xfrm>
          <a:prstGeom prst="rect">
            <a:avLst/>
          </a:prstGeom>
          <a:noFill/>
        </p:spPr>
        <p:txBody>
          <a:bodyPr wrap="square" rtlCol="0">
            <a:spAutoFit/>
          </a:bodyPr>
          <a:lstStyle/>
          <a:p>
            <a:r>
              <a:rPr lang="it-IT" sz="2400" b="1" dirty="0" smtClean="0"/>
              <a:t>Pillola Abortiva </a:t>
            </a:r>
            <a:endParaRPr lang="it-IT" sz="2400" b="1" dirty="0"/>
          </a:p>
        </p:txBody>
      </p:sp>
    </p:spTree>
    <p:extLst>
      <p:ext uri="{BB962C8B-B14F-4D97-AF65-F5344CB8AC3E}">
        <p14:creationId xmlns:p14="http://schemas.microsoft.com/office/powerpoint/2010/main" val="1701743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solidFill>
                  <a:srgbClr val="00B050"/>
                </a:solidFill>
              </a:rPr>
              <a:t>Santa Madre Teresa di Calcutta</a:t>
            </a:r>
            <a:endParaRPr lang="it-IT" sz="3200" b="1" dirty="0">
              <a:solidFill>
                <a:srgbClr val="00B050"/>
              </a:solidFill>
            </a:endParaRPr>
          </a:p>
        </p:txBody>
      </p:sp>
      <p:sp>
        <p:nvSpPr>
          <p:cNvPr id="7" name="Rettangolo 6"/>
          <p:cNvSpPr/>
          <p:nvPr/>
        </p:nvSpPr>
        <p:spPr>
          <a:xfrm>
            <a:off x="755576" y="1490007"/>
            <a:ext cx="8064896" cy="1077218"/>
          </a:xfrm>
          <a:prstGeom prst="rect">
            <a:avLst/>
          </a:prstGeom>
        </p:spPr>
        <p:txBody>
          <a:bodyPr wrap="square">
            <a:spAutoFit/>
          </a:bodyPr>
          <a:lstStyle/>
          <a:p>
            <a:pPr lvl="0" algn="ctr"/>
            <a:r>
              <a:rPr lang="it-IT" sz="3200" b="1" spc="50" dirty="0" smtClean="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rPr>
              <a:t> </a:t>
            </a:r>
            <a:endParaRPr lang="it-IT" sz="3200" b="1" spc="5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endParaRPr>
          </a:p>
          <a:p>
            <a:pPr lvl="0" algn="ctr"/>
            <a:endParaRPr lang="it-IT" sz="3200" b="1" spc="5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endParaRPr>
          </a:p>
        </p:txBody>
      </p:sp>
      <p:sp>
        <p:nvSpPr>
          <p:cNvPr id="3" name="Segnaposto contenuto 2"/>
          <p:cNvSpPr>
            <a:spLocks noGrp="1"/>
          </p:cNvSpPr>
          <p:nvPr>
            <p:ph idx="1"/>
          </p:nvPr>
        </p:nvSpPr>
        <p:spPr>
          <a:xfrm>
            <a:off x="457200" y="1196752"/>
            <a:ext cx="8363272" cy="4824536"/>
          </a:xfrm>
          <a:solidFill>
            <a:schemeClr val="bg1"/>
          </a:solidFill>
          <a:ln>
            <a:noFill/>
          </a:ln>
        </p:spPr>
        <p:txBody>
          <a:bodyPr>
            <a:normAutofit lnSpcReduction="10000"/>
          </a:bodyPr>
          <a:lstStyle/>
          <a:p>
            <a:pPr marL="0" indent="0">
              <a:buNone/>
            </a:pPr>
            <a:r>
              <a:rPr lang="it-IT" sz="2400" dirty="0" smtClean="0"/>
              <a:t>«</a:t>
            </a:r>
            <a:r>
              <a:rPr lang="it-IT" sz="2400" dirty="0" smtClean="0">
                <a:solidFill>
                  <a:srgbClr val="00B050"/>
                </a:solidFill>
              </a:rPr>
              <a:t>Io </a:t>
            </a:r>
            <a:r>
              <a:rPr lang="it-IT" sz="2400" dirty="0">
                <a:solidFill>
                  <a:srgbClr val="00B050"/>
                </a:solidFill>
              </a:rPr>
              <a:t>sento che il più grande distruttore della pace oggi è l’aborto, </a:t>
            </a:r>
            <a:r>
              <a:rPr lang="it-IT" sz="2400" dirty="0"/>
              <a:t>perché è una guerra diretta, un’uccisione diretta, un omicidio commesso dalla madre stessa. E leggiamo nelle Scritture, perché Dio lo dice molto chiaramente: </a:t>
            </a:r>
            <a:r>
              <a:rPr lang="it-IT" sz="2400" dirty="0">
                <a:solidFill>
                  <a:srgbClr val="00B050"/>
                </a:solidFill>
              </a:rPr>
              <a:t>“Anche se una madre dimenticasse il suo bambino, io non ti dimenticherò. Ti ho inciso sul palmo della </a:t>
            </a:r>
            <a:r>
              <a:rPr lang="it-IT" sz="2400" dirty="0" smtClean="0">
                <a:solidFill>
                  <a:srgbClr val="00B050"/>
                </a:solidFill>
              </a:rPr>
              <a:t>mano”</a:t>
            </a:r>
            <a:r>
              <a:rPr lang="it-IT" sz="2400" dirty="0" smtClean="0"/>
              <a:t>» </a:t>
            </a:r>
          </a:p>
          <a:p>
            <a:pPr marL="0" indent="0">
              <a:buNone/>
            </a:pPr>
            <a:r>
              <a:rPr lang="it-IT" sz="2400" dirty="0" smtClean="0"/>
              <a:t>«Tante </a:t>
            </a:r>
            <a:r>
              <a:rPr lang="it-IT" sz="2400" dirty="0"/>
              <a:t>persone sono molto, molto preoccupate per i bambini in India, per i bambini in Africa dove tanti ne muoiono, di malnutrizione, fame e così via, ma milioni muoiono deliberatamente per volere della madre. E questo è ciò che è il grande distruttore della pace oggi. </a:t>
            </a:r>
            <a:r>
              <a:rPr lang="it-IT" sz="2400" dirty="0">
                <a:solidFill>
                  <a:srgbClr val="00B050"/>
                </a:solidFill>
              </a:rPr>
              <a:t>Perché se una madre può uccidere il proprio stesso bambino, cosa mi impedisce di uccidere te e a te di uccidere me? </a:t>
            </a:r>
            <a:r>
              <a:rPr lang="it-IT" sz="2400" dirty="0" smtClean="0">
                <a:solidFill>
                  <a:srgbClr val="00B050"/>
                </a:solidFill>
              </a:rPr>
              <a:t>Nulla</a:t>
            </a:r>
            <a:r>
              <a:rPr lang="it-IT" sz="2400" dirty="0" smtClean="0"/>
              <a:t>».</a:t>
            </a:r>
            <a:r>
              <a:rPr lang="it-IT" sz="2400" dirty="0"/>
              <a:t> Discorso </a:t>
            </a:r>
            <a:r>
              <a:rPr lang="it-IT" sz="2400" dirty="0" smtClean="0"/>
              <a:t>Nobel1979</a:t>
            </a:r>
            <a:endParaRPr lang="it-IT" sz="2400" dirty="0"/>
          </a:p>
        </p:txBody>
      </p:sp>
    </p:spTree>
    <p:extLst>
      <p:ext uri="{BB962C8B-B14F-4D97-AF65-F5344CB8AC3E}">
        <p14:creationId xmlns:p14="http://schemas.microsoft.com/office/powerpoint/2010/main" val="3352335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it-IT" altLang="it-IT" sz="3600" b="1" u="sng" smtClean="0">
                <a:solidFill>
                  <a:schemeClr val="bg1"/>
                </a:solidFill>
                <a:latin typeface="Verdana" pitchFamily="34" charset="0"/>
              </a:rPr>
              <a:t>Progetto Gemma</a:t>
            </a:r>
            <a:endParaRPr lang="en-US" altLang="it-IT" sz="3600" b="1" u="sng" smtClean="0">
              <a:solidFill>
                <a:schemeClr val="bg1"/>
              </a:solidFill>
              <a:latin typeface="Verdana" pitchFamily="34" charset="0"/>
            </a:endParaRPr>
          </a:p>
        </p:txBody>
      </p:sp>
      <p:sp>
        <p:nvSpPr>
          <p:cNvPr id="6147" name="Rectangle 3"/>
          <p:cNvSpPr>
            <a:spLocks noGrp="1" noChangeArrowheads="1"/>
          </p:cNvSpPr>
          <p:nvPr>
            <p:ph type="body" idx="1"/>
          </p:nvPr>
        </p:nvSpPr>
        <p:spPr>
          <a:xfrm>
            <a:off x="457200" y="1143000"/>
            <a:ext cx="8229600" cy="5181600"/>
          </a:xfrm>
        </p:spPr>
        <p:txBody>
          <a:bodyPr>
            <a:normAutofit lnSpcReduction="10000"/>
          </a:bodyPr>
          <a:lstStyle/>
          <a:p>
            <a:pPr fontAlgn="t">
              <a:lnSpc>
                <a:spcPct val="90000"/>
              </a:lnSpc>
              <a:buNone/>
            </a:pPr>
            <a:r>
              <a:rPr lang="it-IT" altLang="it-IT" sz="2400" b="1" dirty="0">
                <a:solidFill>
                  <a:srgbClr val="00B050"/>
                </a:solidFill>
                <a:latin typeface="Verdana" pitchFamily="34" charset="0"/>
              </a:rPr>
              <a:t>Dalla nascita di Progetto Gemma i bambini così aiutati sono circa </a:t>
            </a:r>
            <a:r>
              <a:rPr lang="it-IT" altLang="it-IT" sz="2400" b="1" dirty="0" smtClean="0">
                <a:solidFill>
                  <a:srgbClr val="00B050"/>
                </a:solidFill>
                <a:latin typeface="Verdana" pitchFamily="34" charset="0"/>
              </a:rPr>
              <a:t>20.000</a:t>
            </a:r>
            <a:r>
              <a:rPr lang="it-IT" altLang="it-IT" sz="2400" dirty="0">
                <a:solidFill>
                  <a:srgbClr val="00B050"/>
                </a:solidFill>
                <a:latin typeface="Verdana" pitchFamily="34" charset="0"/>
              </a:rPr>
              <a:t>. </a:t>
            </a:r>
            <a:endParaRPr lang="it-IT" altLang="it-IT" sz="2400" dirty="0" smtClean="0">
              <a:solidFill>
                <a:srgbClr val="00B050"/>
              </a:solidFill>
              <a:latin typeface="Verdana" pitchFamily="34" charset="0"/>
            </a:endParaRPr>
          </a:p>
          <a:p>
            <a:pPr fontAlgn="t">
              <a:lnSpc>
                <a:spcPct val="90000"/>
              </a:lnSpc>
              <a:buNone/>
            </a:pPr>
            <a:endParaRPr lang="it-IT" altLang="it-IT" sz="2400" dirty="0">
              <a:solidFill>
                <a:srgbClr val="00B050"/>
              </a:solidFill>
              <a:latin typeface="Verdana" pitchFamily="34" charset="0"/>
            </a:endParaRPr>
          </a:p>
          <a:p>
            <a:pPr fontAlgn="t">
              <a:lnSpc>
                <a:spcPct val="90000"/>
              </a:lnSpc>
              <a:buNone/>
            </a:pPr>
            <a:r>
              <a:rPr lang="it-IT" altLang="it-IT" sz="2400" dirty="0" smtClean="0">
                <a:solidFill>
                  <a:srgbClr val="00B050"/>
                </a:solidFill>
                <a:latin typeface="Verdana" pitchFamily="34" charset="0"/>
              </a:rPr>
              <a:t>Adozione prenatale a distanza, sostieni una mamma in difficoltà e salvi il suo bambino. </a:t>
            </a:r>
          </a:p>
          <a:p>
            <a:pPr eaLnBrk="1" fontAlgn="t" hangingPunct="1">
              <a:lnSpc>
                <a:spcPct val="90000"/>
              </a:lnSpc>
              <a:buFontTx/>
              <a:buNone/>
            </a:pPr>
            <a:endParaRPr lang="it-IT" altLang="it-IT" sz="900" dirty="0" smtClean="0">
              <a:solidFill>
                <a:srgbClr val="00B050"/>
              </a:solidFill>
              <a:latin typeface="Verdana" pitchFamily="34" charset="0"/>
            </a:endParaRPr>
          </a:p>
          <a:p>
            <a:pPr eaLnBrk="1" fontAlgn="ctr" hangingPunct="1">
              <a:lnSpc>
                <a:spcPct val="90000"/>
              </a:lnSpc>
              <a:buFontTx/>
              <a:buNone/>
            </a:pPr>
            <a:r>
              <a:rPr lang="it-IT" altLang="it-IT" sz="2400" dirty="0" smtClean="0">
                <a:solidFill>
                  <a:srgbClr val="00B050"/>
                </a:solidFill>
                <a:latin typeface="Verdana" pitchFamily="34" charset="0"/>
              </a:rPr>
              <a:t>Nel 1994 è nato Progetto Gemma, servizio per l'adozione prenatale a distanza di madri in difficoltà, tentate di non accogliere il proprio bambino. Una mamma in attesa nasconde sempre nel suo grembo una gemma (un bambino) che non andrà perduta se qualcuno fornirà l'aiuto necessario. Attraverso questo servizio e con un contributo minimo mensile di 160 euro, si può adottare per 18 mesi una mamma e aiutare così il suo bambino a nascere.</a:t>
            </a:r>
          </a:p>
          <a:p>
            <a:pPr eaLnBrk="1" fontAlgn="ctr" hangingPunct="1">
              <a:lnSpc>
                <a:spcPct val="90000"/>
              </a:lnSpc>
              <a:buFontTx/>
              <a:buNone/>
            </a:pPr>
            <a:endParaRPr lang="it-IT" altLang="it-IT" sz="2400" dirty="0" smtClean="0">
              <a:solidFill>
                <a:srgbClr val="00B050"/>
              </a:solidFill>
              <a:latin typeface="Verdana" pitchFamily="34" charset="0"/>
            </a:endParaRPr>
          </a:p>
          <a:p>
            <a:pPr eaLnBrk="1" hangingPunct="1">
              <a:lnSpc>
                <a:spcPct val="90000"/>
              </a:lnSpc>
            </a:pPr>
            <a:endParaRPr lang="en-US" altLang="it-IT" sz="2400" dirty="0" smtClean="0">
              <a:solidFill>
                <a:srgbClr val="00B050"/>
              </a:solidFill>
              <a:latin typeface="Verdana" pitchFamily="34" charset="0"/>
            </a:endParaRPr>
          </a:p>
        </p:txBody>
      </p:sp>
    </p:spTree>
    <p:extLst>
      <p:ext uri="{BB962C8B-B14F-4D97-AF65-F5344CB8AC3E}">
        <p14:creationId xmlns:p14="http://schemas.microsoft.com/office/powerpoint/2010/main" val="2610698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0"/>
            <a:ext cx="8229600" cy="1143000"/>
          </a:xfrm>
        </p:spPr>
        <p:txBody>
          <a:bodyPr/>
          <a:lstStyle/>
          <a:p>
            <a:r>
              <a:rPr lang="it-IT" altLang="it-IT" sz="3200" b="1" dirty="0">
                <a:solidFill>
                  <a:schemeClr val="tx2">
                    <a:lumMod val="60000"/>
                    <a:lumOff val="40000"/>
                  </a:schemeClr>
                </a:solidFill>
              </a:rPr>
              <a:t>L'aborto nel CATECHISMO DELLA CHIESA CATTOLICA</a:t>
            </a:r>
            <a:endParaRPr lang="en-US" altLang="it-IT" sz="3200" b="1" dirty="0">
              <a:solidFill>
                <a:schemeClr val="tx2">
                  <a:lumMod val="60000"/>
                  <a:lumOff val="40000"/>
                </a:schemeClr>
              </a:solidFill>
            </a:endParaRPr>
          </a:p>
        </p:txBody>
      </p:sp>
      <p:sp>
        <p:nvSpPr>
          <p:cNvPr id="106499" name="Rectangle 3"/>
          <p:cNvSpPr>
            <a:spLocks noGrp="1" noChangeArrowheads="1"/>
          </p:cNvSpPr>
          <p:nvPr>
            <p:ph type="body" idx="1"/>
          </p:nvPr>
        </p:nvSpPr>
        <p:spPr>
          <a:xfrm>
            <a:off x="457200" y="1219200"/>
            <a:ext cx="8229600" cy="5410200"/>
          </a:xfrm>
        </p:spPr>
        <p:txBody>
          <a:bodyPr/>
          <a:lstStyle/>
          <a:p>
            <a:pPr>
              <a:lnSpc>
                <a:spcPct val="90000"/>
              </a:lnSpc>
              <a:buFontTx/>
              <a:buNone/>
            </a:pPr>
            <a:r>
              <a:rPr lang="it-IT" altLang="it-IT" sz="2800" b="1" dirty="0">
                <a:solidFill>
                  <a:schemeClr val="tx2">
                    <a:lumMod val="60000"/>
                    <a:lumOff val="40000"/>
                  </a:schemeClr>
                </a:solidFill>
              </a:rPr>
              <a:t>2270</a:t>
            </a:r>
            <a:r>
              <a:rPr lang="it-IT" altLang="it-IT" sz="2800" dirty="0">
                <a:solidFill>
                  <a:schemeClr val="tx2">
                    <a:lumMod val="60000"/>
                    <a:lumOff val="40000"/>
                  </a:schemeClr>
                </a:solidFill>
              </a:rPr>
              <a:t> La vita umana deve essere rispettata e protetta in modo assoluto fin dal momento del concepimento. Dal primo istante della sua esistenza, l'essere umano deve vedersi riconosciuti i diritti della persona, tra i quali il diritto inviolabile di ogni essere innocente alla vita.</a:t>
            </a:r>
            <a:r>
              <a:rPr lang="it-IT" altLang="it-IT" sz="2800" baseline="30000" dirty="0">
                <a:solidFill>
                  <a:schemeClr val="tx2">
                    <a:lumMod val="60000"/>
                    <a:lumOff val="40000"/>
                  </a:schemeClr>
                </a:solidFill>
              </a:rPr>
              <a:t> </a:t>
            </a:r>
          </a:p>
          <a:p>
            <a:pPr>
              <a:lnSpc>
                <a:spcPct val="90000"/>
              </a:lnSpc>
              <a:buFontTx/>
              <a:buNone/>
            </a:pPr>
            <a:endParaRPr lang="it-IT" altLang="it-IT" sz="1200" baseline="30000" dirty="0">
              <a:solidFill>
                <a:schemeClr val="tx2">
                  <a:lumMod val="60000"/>
                  <a:lumOff val="40000"/>
                </a:schemeClr>
              </a:solidFill>
            </a:endParaRPr>
          </a:p>
          <a:p>
            <a:pPr>
              <a:lnSpc>
                <a:spcPct val="90000"/>
              </a:lnSpc>
            </a:pPr>
            <a:r>
              <a:rPr lang="it-IT" altLang="it-IT" sz="2800" dirty="0">
                <a:solidFill>
                  <a:schemeClr val="tx2">
                    <a:lumMod val="60000"/>
                    <a:lumOff val="40000"/>
                  </a:schemeClr>
                </a:solidFill>
              </a:rPr>
              <a:t>« Prima di formarti nel grembo materno, ti conoscevo, prima che tu uscissi alla luce, ti avevo consacrato » (</a:t>
            </a:r>
            <a:r>
              <a:rPr lang="it-IT" altLang="it-IT" sz="2800" i="1" dirty="0" err="1">
                <a:solidFill>
                  <a:schemeClr val="tx2">
                    <a:lumMod val="60000"/>
                    <a:lumOff val="40000"/>
                  </a:schemeClr>
                </a:solidFill>
              </a:rPr>
              <a:t>Ger</a:t>
            </a:r>
            <a:r>
              <a:rPr lang="it-IT" altLang="it-IT" sz="2800" i="1" dirty="0">
                <a:solidFill>
                  <a:schemeClr val="tx2">
                    <a:lumMod val="60000"/>
                    <a:lumOff val="40000"/>
                  </a:schemeClr>
                </a:solidFill>
              </a:rPr>
              <a:t> </a:t>
            </a:r>
            <a:r>
              <a:rPr lang="it-IT" altLang="it-IT" sz="2800" dirty="0">
                <a:solidFill>
                  <a:schemeClr val="tx2">
                    <a:lumMod val="60000"/>
                    <a:lumOff val="40000"/>
                  </a:schemeClr>
                </a:solidFill>
              </a:rPr>
              <a:t>1,5).</a:t>
            </a:r>
          </a:p>
          <a:p>
            <a:pPr>
              <a:lnSpc>
                <a:spcPct val="90000"/>
              </a:lnSpc>
              <a:buFontTx/>
              <a:buNone/>
            </a:pPr>
            <a:endParaRPr lang="it-IT" altLang="it-IT" sz="1200" dirty="0">
              <a:solidFill>
                <a:schemeClr val="tx2">
                  <a:lumMod val="60000"/>
                  <a:lumOff val="40000"/>
                </a:schemeClr>
              </a:solidFill>
            </a:endParaRPr>
          </a:p>
          <a:p>
            <a:pPr>
              <a:lnSpc>
                <a:spcPct val="90000"/>
              </a:lnSpc>
            </a:pPr>
            <a:r>
              <a:rPr lang="it-IT" altLang="it-IT" sz="2800" dirty="0">
                <a:solidFill>
                  <a:schemeClr val="tx2">
                    <a:lumMod val="60000"/>
                    <a:lumOff val="40000"/>
                  </a:schemeClr>
                </a:solidFill>
              </a:rPr>
              <a:t>« Non ti erano nascoste le mie ossa quando venivo formato nel segreto, intessuto nelle profondità della terra » (</a:t>
            </a:r>
            <a:r>
              <a:rPr lang="it-IT" altLang="it-IT" sz="2800" i="1" dirty="0" err="1">
                <a:solidFill>
                  <a:schemeClr val="tx2">
                    <a:lumMod val="60000"/>
                    <a:lumOff val="40000"/>
                  </a:schemeClr>
                </a:solidFill>
              </a:rPr>
              <a:t>Sal</a:t>
            </a:r>
            <a:r>
              <a:rPr lang="it-IT" altLang="it-IT" sz="2800" i="1" dirty="0">
                <a:solidFill>
                  <a:schemeClr val="tx2">
                    <a:lumMod val="60000"/>
                    <a:lumOff val="40000"/>
                  </a:schemeClr>
                </a:solidFill>
              </a:rPr>
              <a:t> </a:t>
            </a:r>
            <a:r>
              <a:rPr lang="it-IT" altLang="it-IT" sz="2800" dirty="0">
                <a:solidFill>
                  <a:schemeClr val="tx2">
                    <a:lumMod val="60000"/>
                    <a:lumOff val="40000"/>
                  </a:schemeClr>
                </a:solidFill>
              </a:rPr>
              <a:t>139,15).</a:t>
            </a:r>
            <a:endParaRPr lang="en-US" altLang="it-IT" sz="2800" dirty="0">
              <a:solidFill>
                <a:schemeClr val="tx2">
                  <a:lumMod val="60000"/>
                  <a:lumOff val="40000"/>
                </a:schemeClr>
              </a:solidFill>
            </a:endParaRPr>
          </a:p>
        </p:txBody>
      </p:sp>
    </p:spTree>
    <p:extLst>
      <p:ext uri="{BB962C8B-B14F-4D97-AF65-F5344CB8AC3E}">
        <p14:creationId xmlns:p14="http://schemas.microsoft.com/office/powerpoint/2010/main" val="624446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p:txBody>
          <a:bodyPr/>
          <a:lstStyle/>
          <a:p>
            <a:r>
              <a:rPr lang="it-IT" altLang="it-IT" b="1" dirty="0" err="1">
                <a:solidFill>
                  <a:schemeClr val="tx2">
                    <a:lumMod val="60000"/>
                    <a:lumOff val="40000"/>
                  </a:schemeClr>
                </a:solidFill>
              </a:rPr>
              <a:t>Evangelium</a:t>
            </a:r>
            <a:r>
              <a:rPr lang="it-IT" altLang="it-IT" b="1" dirty="0">
                <a:solidFill>
                  <a:schemeClr val="tx2">
                    <a:lumMod val="60000"/>
                    <a:lumOff val="40000"/>
                  </a:schemeClr>
                </a:solidFill>
              </a:rPr>
              <a:t> Vitae</a:t>
            </a:r>
          </a:p>
        </p:txBody>
      </p:sp>
      <p:sp>
        <p:nvSpPr>
          <p:cNvPr id="110595" name="Rectangle 1027"/>
          <p:cNvSpPr>
            <a:spLocks noGrp="1" noChangeArrowheads="1"/>
          </p:cNvSpPr>
          <p:nvPr>
            <p:ph type="body" idx="1"/>
          </p:nvPr>
        </p:nvSpPr>
        <p:spPr/>
        <p:txBody>
          <a:bodyPr/>
          <a:lstStyle/>
          <a:p>
            <a:pPr>
              <a:lnSpc>
                <a:spcPct val="90000"/>
              </a:lnSpc>
              <a:buFontTx/>
              <a:buNone/>
            </a:pPr>
            <a:r>
              <a:rPr lang="it-IT" altLang="it-IT" dirty="0">
                <a:solidFill>
                  <a:schemeClr val="tx2">
                    <a:lumMod val="60000"/>
                    <a:lumOff val="40000"/>
                  </a:schemeClr>
                </a:solidFill>
                <a:cs typeface="Times New Roman" pitchFamily="18" charset="0"/>
              </a:rPr>
              <a:t>N101 Quando la Chiesa dichiara che il rispetto incondizionato del diritto alla vita di ogni persona innocente - dal concepimento alla sua morte naturale - è uno dei pilastri su cui si regge ogni società civile, essa vuole semplicemente promuovere uno Stato che riconosca come suo primario dovere la difesa dei diritti fondamentali della persona umana, specialmente di quella più debole.</a:t>
            </a:r>
            <a:r>
              <a:rPr lang="it-IT" altLang="it-IT" dirty="0">
                <a:solidFill>
                  <a:schemeClr val="tx2">
                    <a:lumMod val="60000"/>
                    <a:lumOff val="40000"/>
                  </a:schemeClr>
                </a:solidFill>
              </a:rPr>
              <a:t> </a:t>
            </a:r>
          </a:p>
        </p:txBody>
      </p:sp>
    </p:spTree>
    <p:extLst>
      <p:ext uri="{BB962C8B-B14F-4D97-AF65-F5344CB8AC3E}">
        <p14:creationId xmlns:p14="http://schemas.microsoft.com/office/powerpoint/2010/main" val="629724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sellaDiTesto 4"/>
          <p:cNvSpPr txBox="1">
            <a:spLocks noChangeArrowheads="1"/>
          </p:cNvSpPr>
          <p:nvPr/>
        </p:nvSpPr>
        <p:spPr bwMode="auto">
          <a:xfrm>
            <a:off x="8069263" y="6497638"/>
            <a:ext cx="871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it-IT" altLang="it-IT" sz="1400"/>
              <a:t>A.Natale</a:t>
            </a: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2552700"/>
            <a:ext cx="63912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7463"/>
            <a:ext cx="38957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443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4088" y="1844824"/>
            <a:ext cx="7772400" cy="1470025"/>
          </a:xfrm>
        </p:spPr>
        <p:txBody>
          <a:bodyPr/>
          <a:lstStyle/>
          <a:p>
            <a:r>
              <a:rPr lang="it-IT" dirty="0" smtClean="0"/>
              <a:t>Italia calo demografic</a:t>
            </a:r>
            <a:r>
              <a:rPr lang="it-IT" dirty="0"/>
              <a:t>o</a:t>
            </a:r>
          </a:p>
        </p:txBody>
      </p:sp>
      <p:sp>
        <p:nvSpPr>
          <p:cNvPr id="3" name="Sottotitolo 2"/>
          <p:cNvSpPr>
            <a:spLocks noGrp="1"/>
          </p:cNvSpPr>
          <p:nvPr>
            <p:ph type="subTitle" idx="1"/>
          </p:nvPr>
        </p:nvSpPr>
        <p:spPr>
          <a:xfrm>
            <a:off x="1187624" y="3140968"/>
            <a:ext cx="7056784" cy="2736304"/>
          </a:xfrm>
        </p:spPr>
        <p:txBody>
          <a:bodyPr>
            <a:normAutofit fontScale="70000" lnSpcReduction="20000"/>
          </a:bodyPr>
          <a:lstStyle/>
          <a:p>
            <a:r>
              <a:rPr lang="it-IT" sz="4400" b="1" dirty="0">
                <a:solidFill>
                  <a:srgbClr val="FF0000"/>
                </a:solidFill>
              </a:rPr>
              <a:t> N</a:t>
            </a:r>
            <a:r>
              <a:rPr lang="it-IT" sz="4400" b="1" dirty="0" smtClean="0">
                <a:solidFill>
                  <a:srgbClr val="FF0000"/>
                </a:solidFill>
              </a:rPr>
              <a:t>ati </a:t>
            </a:r>
            <a:r>
              <a:rPr lang="it-IT" sz="4400" b="1" dirty="0">
                <a:solidFill>
                  <a:srgbClr val="FF0000"/>
                </a:solidFill>
              </a:rPr>
              <a:t>in </a:t>
            </a:r>
            <a:r>
              <a:rPr lang="it-IT" sz="4400" b="1" dirty="0" smtClean="0">
                <a:solidFill>
                  <a:srgbClr val="FF0000"/>
                </a:solidFill>
              </a:rPr>
              <a:t>Italia</a:t>
            </a:r>
          </a:p>
          <a:p>
            <a:r>
              <a:rPr lang="it-IT" b="1" dirty="0" smtClean="0">
                <a:solidFill>
                  <a:srgbClr val="FF0000"/>
                </a:solidFill>
              </a:rPr>
              <a:t>nel 2013 : 540.000</a:t>
            </a:r>
          </a:p>
          <a:p>
            <a:r>
              <a:rPr lang="it-IT" b="1" dirty="0" smtClean="0">
                <a:solidFill>
                  <a:srgbClr val="FF0000"/>
                </a:solidFill>
              </a:rPr>
              <a:t>Nel 2016:  474.000</a:t>
            </a:r>
          </a:p>
          <a:p>
            <a:r>
              <a:rPr lang="it-IT" dirty="0">
                <a:solidFill>
                  <a:srgbClr val="FF0000"/>
                </a:solidFill>
              </a:rPr>
              <a:t>nel </a:t>
            </a:r>
            <a:r>
              <a:rPr lang="it-IT" b="1" dirty="0" smtClean="0">
                <a:solidFill>
                  <a:srgbClr val="FF0000"/>
                </a:solidFill>
              </a:rPr>
              <a:t>2018</a:t>
            </a:r>
            <a:r>
              <a:rPr lang="it-IT" dirty="0">
                <a:solidFill>
                  <a:srgbClr val="FF0000"/>
                </a:solidFill>
              </a:rPr>
              <a:t>  solo </a:t>
            </a:r>
            <a:r>
              <a:rPr lang="it-IT" b="1" dirty="0" smtClean="0">
                <a:solidFill>
                  <a:srgbClr val="FF0000"/>
                </a:solidFill>
              </a:rPr>
              <a:t>439mila </a:t>
            </a:r>
            <a:r>
              <a:rPr lang="it-IT" dirty="0">
                <a:solidFill>
                  <a:srgbClr val="FF0000"/>
                </a:solidFill>
              </a:rPr>
              <a:t>bambini,</a:t>
            </a:r>
            <a:endParaRPr lang="it-IT" b="1" dirty="0" smtClean="0">
              <a:solidFill>
                <a:srgbClr val="FF0000"/>
              </a:solidFill>
            </a:endParaRPr>
          </a:p>
          <a:p>
            <a:r>
              <a:rPr lang="it-IT" b="1" dirty="0">
                <a:solidFill>
                  <a:schemeClr val="tx2">
                    <a:lumMod val="60000"/>
                    <a:lumOff val="40000"/>
                  </a:schemeClr>
                </a:solidFill>
              </a:rPr>
              <a:t>L'Italia è il paese «più vecchio» in Europa con il 21,4% dei cittadini over 65 e il 6,4% over 80</a:t>
            </a:r>
            <a:r>
              <a:rPr lang="it-IT" b="1" dirty="0" smtClean="0">
                <a:solidFill>
                  <a:schemeClr val="tx2">
                    <a:lumMod val="60000"/>
                    <a:lumOff val="40000"/>
                  </a:schemeClr>
                </a:solidFill>
              </a:rPr>
              <a:t>,</a:t>
            </a:r>
          </a:p>
          <a:p>
            <a:r>
              <a:rPr lang="it-IT" b="1" dirty="0">
                <a:solidFill>
                  <a:schemeClr val="tx2">
                    <a:lumMod val="60000"/>
                    <a:lumOff val="40000"/>
                  </a:schemeClr>
                </a:solidFill>
              </a:rPr>
              <a:t> al secondo posto per numero di anziani al </a:t>
            </a:r>
            <a:r>
              <a:rPr lang="it-IT" b="1" dirty="0" smtClean="0">
                <a:solidFill>
                  <a:schemeClr val="tx2">
                    <a:lumMod val="60000"/>
                    <a:lumOff val="40000"/>
                  </a:schemeClr>
                </a:solidFill>
              </a:rPr>
              <a:t>mondo secondo solo al Giappone</a:t>
            </a:r>
          </a:p>
        </p:txBody>
      </p:sp>
    </p:spTree>
    <p:extLst>
      <p:ext uri="{BB962C8B-B14F-4D97-AF65-F5344CB8AC3E}">
        <p14:creationId xmlns:p14="http://schemas.microsoft.com/office/powerpoint/2010/main" val="4105550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testo 3"/>
          <p:cNvSpPr>
            <a:spLocks noGrp="1"/>
          </p:cNvSpPr>
          <p:nvPr>
            <p:ph type="body" sz="half" idx="2"/>
          </p:nvPr>
        </p:nvSpPr>
        <p:spPr>
          <a:xfrm>
            <a:off x="539750" y="765175"/>
            <a:ext cx="2808288" cy="5434013"/>
          </a:xfrm>
        </p:spPr>
        <p:txBody>
          <a:bodyPr>
            <a:normAutofit/>
          </a:bodyPr>
          <a:lstStyle/>
          <a:p>
            <a:pPr eaLnBrk="1" hangingPunct="1"/>
            <a:r>
              <a:rPr lang="it-IT" altLang="it-IT" sz="2000" dirty="0" smtClean="0"/>
              <a:t>Il  progressivo cambiamento dei modelli di fecondità della popolazione italiana ha portato il livello di ricambio generazionale  </a:t>
            </a:r>
            <a:r>
              <a:rPr lang="it-IT" altLang="it-IT" sz="2000" b="1" dirty="0" smtClean="0">
                <a:solidFill>
                  <a:srgbClr val="FF0000"/>
                </a:solidFill>
              </a:rPr>
              <a:t>sotto la soglia dei due figli per donna da più di trenta anni </a:t>
            </a:r>
            <a:r>
              <a:rPr lang="it-IT" altLang="it-IT" sz="2000" dirty="0" smtClean="0"/>
              <a:t>(a partire dal 1977).</a:t>
            </a:r>
          </a:p>
          <a:p>
            <a:pPr eaLnBrk="1" hangingPunct="1"/>
            <a:r>
              <a:rPr lang="it-IT" altLang="it-IT" sz="2000" dirty="0" smtClean="0"/>
              <a:t>Anche la modesta ripresa avviata  dalla metà degli anni ‘90 mantiene l’indicatore sotto il valore di 1,5  </a:t>
            </a:r>
          </a:p>
          <a:p>
            <a:pPr eaLnBrk="1" hangingPunct="1"/>
            <a:r>
              <a:rPr lang="it-IT" altLang="it-IT" sz="2800" b="1" dirty="0" smtClean="0">
                <a:solidFill>
                  <a:srgbClr val="FF0000"/>
                </a:solidFill>
              </a:rPr>
              <a:t>1.34 nel 2016</a:t>
            </a:r>
          </a:p>
          <a:p>
            <a:pPr eaLnBrk="1" hangingPunct="1"/>
            <a:endParaRPr lang="it-IT" altLang="it-IT" sz="1800" dirty="0" smtClean="0"/>
          </a:p>
          <a:p>
            <a:pPr eaLnBrk="1" hangingPunct="1"/>
            <a:endParaRPr lang="it-IT" altLang="it-IT" dirty="0" smtClean="0"/>
          </a:p>
          <a:p>
            <a:pPr eaLnBrk="1" hangingPunct="1"/>
            <a:endParaRPr lang="it-IT" altLang="it-IT" dirty="0" smtClean="0"/>
          </a:p>
        </p:txBody>
      </p:sp>
      <p:graphicFrame>
        <p:nvGraphicFramePr>
          <p:cNvPr id="5" name="Segnaposto contenuto 4"/>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4819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1763688" y="5157192"/>
            <a:ext cx="6008712" cy="481608"/>
          </a:xfrm>
        </p:spPr>
        <p:txBody>
          <a:bodyPr>
            <a:normAutofit fontScale="92500" lnSpcReduction="20000"/>
          </a:bodyPr>
          <a:lstStyle/>
          <a:p>
            <a:r>
              <a:rPr lang="it-IT" dirty="0" smtClean="0">
                <a:solidFill>
                  <a:schemeClr val="tx1"/>
                </a:solidFill>
              </a:rPr>
              <a:t>Fonte ISTAT</a:t>
            </a:r>
            <a:endParaRPr lang="it-IT" dirty="0">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1885"/>
            <a:ext cx="8964488" cy="2912552"/>
          </a:xfrm>
          <a:prstGeom prst="rect">
            <a:avLst/>
          </a:prstGeom>
        </p:spPr>
      </p:pic>
    </p:spTree>
    <p:extLst>
      <p:ext uri="{BB962C8B-B14F-4D97-AF65-F5344CB8AC3E}">
        <p14:creationId xmlns:p14="http://schemas.microsoft.com/office/powerpoint/2010/main" val="572648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72146" y="1182254"/>
            <a:ext cx="4565072" cy="646331"/>
          </a:xfrm>
          <a:prstGeom prst="rect">
            <a:avLst/>
          </a:prstGeom>
          <a:noFill/>
        </p:spPr>
        <p:txBody>
          <a:bodyPr wrap="square" rtlCol="0">
            <a:spAutoFit/>
          </a:bodyPr>
          <a:lstStyle/>
          <a:p>
            <a:r>
              <a:rPr lang="it-IT" dirty="0" smtClean="0"/>
              <a:t>Tassi di natalità in UE-28 (selezione di Paesi). Anni 2014-2018 </a:t>
            </a:r>
            <a:endParaRPr lang="it-IT" dirty="0"/>
          </a:p>
        </p:txBody>
      </p:sp>
      <p:sp>
        <p:nvSpPr>
          <p:cNvPr id="4" name="CasellaDiTesto 3"/>
          <p:cNvSpPr txBox="1"/>
          <p:nvPr/>
        </p:nvSpPr>
        <p:spPr>
          <a:xfrm>
            <a:off x="5902037" y="5412510"/>
            <a:ext cx="1537855" cy="276999"/>
          </a:xfrm>
          <a:prstGeom prst="rect">
            <a:avLst/>
          </a:prstGeom>
          <a:noFill/>
        </p:spPr>
        <p:txBody>
          <a:bodyPr wrap="square" rtlCol="0">
            <a:spAutoFit/>
          </a:bodyPr>
          <a:lstStyle/>
          <a:p>
            <a:r>
              <a:rPr lang="it-IT" sz="1200" dirty="0" smtClean="0"/>
              <a:t>Fonte: </a:t>
            </a:r>
            <a:r>
              <a:rPr lang="it-IT" sz="1200" dirty="0" err="1" smtClean="0"/>
              <a:t>Eurostat</a:t>
            </a:r>
            <a:endParaRPr lang="it-IT" sz="1200" dirty="0"/>
          </a:p>
        </p:txBody>
      </p:sp>
      <p:graphicFrame>
        <p:nvGraphicFramePr>
          <p:cNvPr id="7" name="Grafico 6"/>
          <p:cNvGraphicFramePr>
            <a:graphicFrameLocks/>
          </p:cNvGraphicFramePr>
          <p:nvPr>
            <p:extLst>
              <p:ext uri="{D42A27DB-BD31-4B8C-83A1-F6EECF244321}">
                <p14:modId xmlns:p14="http://schemas.microsoft.com/office/powerpoint/2010/main" val="989708689"/>
              </p:ext>
            </p:extLst>
          </p:nvPr>
        </p:nvGraphicFramePr>
        <p:xfrm>
          <a:off x="2050473" y="1771954"/>
          <a:ext cx="4862945" cy="3639127"/>
        </p:xfrm>
        <a:graphic>
          <a:graphicData uri="http://schemas.openxmlformats.org/drawingml/2006/chart">
            <c:chart xmlns:c="http://schemas.openxmlformats.org/drawingml/2006/chart" xmlns:r="http://schemas.openxmlformats.org/officeDocument/2006/relationships" r:id="rId2"/>
          </a:graphicData>
        </a:graphic>
      </p:graphicFrame>
      <p:sp>
        <p:nvSpPr>
          <p:cNvPr id="2" name="CasellaDiTesto 1"/>
          <p:cNvSpPr txBox="1"/>
          <p:nvPr/>
        </p:nvSpPr>
        <p:spPr>
          <a:xfrm>
            <a:off x="1025237" y="369455"/>
            <a:ext cx="3484418" cy="646331"/>
          </a:xfrm>
          <a:prstGeom prst="rect">
            <a:avLst/>
          </a:prstGeom>
          <a:noFill/>
        </p:spPr>
        <p:txBody>
          <a:bodyPr wrap="square" rtlCol="0">
            <a:spAutoFit/>
          </a:bodyPr>
          <a:lstStyle/>
          <a:p>
            <a:r>
              <a:rPr lang="it-IT" sz="3600" b="1" dirty="0" smtClean="0">
                <a:latin typeface="Bradley Hand ITC" panose="03070402050302030203" pitchFamily="66" charset="0"/>
              </a:rPr>
              <a:t>Mal comune ? ….</a:t>
            </a:r>
            <a:endParaRPr lang="it-IT" sz="3600" b="1" dirty="0">
              <a:latin typeface="Bradley Hand ITC" panose="03070402050302030203" pitchFamily="66" charset="0"/>
            </a:endParaRPr>
          </a:p>
        </p:txBody>
      </p:sp>
    </p:spTree>
    <p:extLst>
      <p:ext uri="{BB962C8B-B14F-4D97-AF65-F5344CB8AC3E}">
        <p14:creationId xmlns:p14="http://schemas.microsoft.com/office/powerpoint/2010/main" val="2240091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it-IT" altLang="it-IT" b="1" dirty="0" smtClean="0">
                <a:solidFill>
                  <a:schemeClr val="tx2"/>
                </a:solidFill>
              </a:rPr>
              <a:t>GLI ABORTI In Europa</a:t>
            </a:r>
            <a:endParaRPr lang="en-US" altLang="it-IT" b="1" dirty="0" smtClean="0">
              <a:solidFill>
                <a:schemeClr val="tx2"/>
              </a:solidFill>
            </a:endParaRPr>
          </a:p>
        </p:txBody>
      </p:sp>
      <p:sp>
        <p:nvSpPr>
          <p:cNvPr id="9219" name="Rectangle 3"/>
          <p:cNvSpPr>
            <a:spLocks noGrp="1" noChangeArrowheads="1"/>
          </p:cNvSpPr>
          <p:nvPr>
            <p:ph type="body" idx="1"/>
          </p:nvPr>
        </p:nvSpPr>
        <p:spPr>
          <a:xfrm>
            <a:off x="457200" y="1066800"/>
            <a:ext cx="8507288" cy="4882480"/>
          </a:xfrm>
        </p:spPr>
        <p:txBody>
          <a:bodyPr>
            <a:normAutofit fontScale="92500" lnSpcReduction="20000"/>
          </a:bodyPr>
          <a:lstStyle/>
          <a:p>
            <a:pPr marL="533400" indent="-533400" eaLnBrk="1" hangingPunct="1">
              <a:lnSpc>
                <a:spcPct val="90000"/>
              </a:lnSpc>
            </a:pPr>
            <a:endParaRPr lang="en-US" altLang="it-IT" dirty="0" smtClean="0">
              <a:solidFill>
                <a:schemeClr val="tx2"/>
              </a:solidFill>
            </a:endParaRPr>
          </a:p>
          <a:p>
            <a:pPr marL="533400" indent="-533400" eaLnBrk="1" hangingPunct="1">
              <a:lnSpc>
                <a:spcPct val="90000"/>
              </a:lnSpc>
            </a:pPr>
            <a:r>
              <a:rPr lang="en-US" altLang="it-IT" dirty="0" smtClean="0">
                <a:solidFill>
                  <a:schemeClr val="tx2"/>
                </a:solidFill>
              </a:rPr>
              <a:t>In FRANCIA 210.000 </a:t>
            </a:r>
            <a:r>
              <a:rPr lang="en-US" altLang="it-IT" dirty="0" err="1" smtClean="0">
                <a:solidFill>
                  <a:schemeClr val="tx2"/>
                </a:solidFill>
              </a:rPr>
              <a:t>aborti</a:t>
            </a:r>
            <a:r>
              <a:rPr lang="en-US" altLang="it-IT" dirty="0" smtClean="0">
                <a:solidFill>
                  <a:schemeClr val="tx2"/>
                </a:solidFill>
              </a:rPr>
              <a:t> </a:t>
            </a:r>
            <a:r>
              <a:rPr lang="en-US" altLang="it-IT" dirty="0" err="1" smtClean="0">
                <a:solidFill>
                  <a:schemeClr val="tx2"/>
                </a:solidFill>
              </a:rPr>
              <a:t>nel</a:t>
            </a:r>
            <a:r>
              <a:rPr lang="en-US" altLang="it-IT" dirty="0" smtClean="0">
                <a:solidFill>
                  <a:schemeClr val="tx2"/>
                </a:solidFill>
              </a:rPr>
              <a:t> 2004 (</a:t>
            </a:r>
            <a:r>
              <a:rPr lang="en-US" altLang="it-IT" dirty="0" err="1" smtClean="0">
                <a:solidFill>
                  <a:schemeClr val="tx2"/>
                </a:solidFill>
              </a:rPr>
              <a:t>erano</a:t>
            </a:r>
            <a:r>
              <a:rPr lang="en-US" altLang="it-IT" dirty="0" smtClean="0">
                <a:solidFill>
                  <a:schemeClr val="tx2"/>
                </a:solidFill>
              </a:rPr>
              <a:t> 134.000 </a:t>
            </a:r>
            <a:r>
              <a:rPr lang="en-US" altLang="it-IT" dirty="0" err="1" smtClean="0">
                <a:solidFill>
                  <a:schemeClr val="tx2"/>
                </a:solidFill>
              </a:rPr>
              <a:t>nel</a:t>
            </a:r>
            <a:r>
              <a:rPr lang="en-US" altLang="it-IT" dirty="0" smtClean="0">
                <a:solidFill>
                  <a:schemeClr val="tx2"/>
                </a:solidFill>
              </a:rPr>
              <a:t> 1976) </a:t>
            </a:r>
            <a:r>
              <a:rPr lang="en-US" altLang="it-IT" dirty="0" err="1" smtClean="0">
                <a:solidFill>
                  <a:schemeClr val="tx2"/>
                </a:solidFill>
              </a:rPr>
              <a:t>sono</a:t>
            </a:r>
            <a:r>
              <a:rPr lang="en-US" altLang="it-IT" dirty="0" smtClean="0">
                <a:solidFill>
                  <a:schemeClr val="tx2"/>
                </a:solidFill>
              </a:rPr>
              <a:t> </a:t>
            </a:r>
            <a:r>
              <a:rPr lang="en-US" altLang="it-IT" dirty="0" err="1" smtClean="0">
                <a:solidFill>
                  <a:schemeClr val="tx2"/>
                </a:solidFill>
              </a:rPr>
              <a:t>attualmente</a:t>
            </a:r>
            <a:r>
              <a:rPr lang="en-US" altLang="it-IT" dirty="0" smtClean="0">
                <a:solidFill>
                  <a:schemeClr val="tx2"/>
                </a:solidFill>
              </a:rPr>
              <a:t> 200.000 </a:t>
            </a:r>
            <a:r>
              <a:rPr lang="en-US" altLang="it-IT" dirty="0" err="1" smtClean="0">
                <a:solidFill>
                  <a:schemeClr val="tx2"/>
                </a:solidFill>
              </a:rPr>
              <a:t>all’anno</a:t>
            </a:r>
            <a:endParaRPr lang="en-US" altLang="it-IT" dirty="0" smtClean="0">
              <a:solidFill>
                <a:schemeClr val="tx2"/>
              </a:solidFill>
            </a:endParaRPr>
          </a:p>
          <a:p>
            <a:pPr marL="533400" indent="-533400">
              <a:lnSpc>
                <a:spcPct val="90000"/>
              </a:lnSpc>
            </a:pPr>
            <a:r>
              <a:rPr lang="en-US" altLang="it-IT" dirty="0" smtClean="0">
                <a:solidFill>
                  <a:schemeClr val="tx2"/>
                </a:solidFill>
              </a:rPr>
              <a:t>In INGHILTERRA 182.000 </a:t>
            </a:r>
            <a:r>
              <a:rPr lang="en-US" altLang="it-IT" dirty="0" err="1" smtClean="0">
                <a:solidFill>
                  <a:schemeClr val="tx2"/>
                </a:solidFill>
              </a:rPr>
              <a:t>aborti</a:t>
            </a:r>
            <a:r>
              <a:rPr lang="en-US" altLang="it-IT" dirty="0" smtClean="0">
                <a:solidFill>
                  <a:schemeClr val="tx2"/>
                </a:solidFill>
              </a:rPr>
              <a:t> </a:t>
            </a:r>
            <a:r>
              <a:rPr lang="en-US" altLang="it-IT" dirty="0" err="1" smtClean="0">
                <a:solidFill>
                  <a:schemeClr val="tx2"/>
                </a:solidFill>
              </a:rPr>
              <a:t>nel</a:t>
            </a:r>
            <a:r>
              <a:rPr lang="en-US" altLang="it-IT" dirty="0" smtClean="0">
                <a:solidFill>
                  <a:schemeClr val="tx2"/>
                </a:solidFill>
              </a:rPr>
              <a:t> 2007 (</a:t>
            </a:r>
            <a:r>
              <a:rPr lang="en-US" altLang="it-IT" dirty="0" err="1" smtClean="0">
                <a:solidFill>
                  <a:schemeClr val="tx2"/>
                </a:solidFill>
              </a:rPr>
              <a:t>erano</a:t>
            </a:r>
            <a:r>
              <a:rPr lang="en-US" altLang="it-IT" dirty="0" smtClean="0">
                <a:solidFill>
                  <a:schemeClr val="tx2"/>
                </a:solidFill>
              </a:rPr>
              <a:t> 25.000 </a:t>
            </a:r>
            <a:r>
              <a:rPr lang="en-US" altLang="it-IT" dirty="0" err="1" smtClean="0">
                <a:solidFill>
                  <a:schemeClr val="tx2"/>
                </a:solidFill>
              </a:rPr>
              <a:t>nel</a:t>
            </a:r>
            <a:r>
              <a:rPr lang="en-US" altLang="it-IT" dirty="0" smtClean="0">
                <a:solidFill>
                  <a:schemeClr val="tx2"/>
                </a:solidFill>
              </a:rPr>
              <a:t> 1968</a:t>
            </a:r>
            <a:r>
              <a:rPr lang="en-US" altLang="it-IT" dirty="0">
                <a:solidFill>
                  <a:schemeClr val="tx2"/>
                </a:solidFill>
              </a:rPr>
              <a:t>) </a:t>
            </a:r>
            <a:r>
              <a:rPr lang="en-US" altLang="it-IT" dirty="0" err="1">
                <a:solidFill>
                  <a:schemeClr val="tx2"/>
                </a:solidFill>
              </a:rPr>
              <a:t>sono</a:t>
            </a:r>
            <a:r>
              <a:rPr lang="en-US" altLang="it-IT" dirty="0">
                <a:solidFill>
                  <a:schemeClr val="tx2"/>
                </a:solidFill>
              </a:rPr>
              <a:t> </a:t>
            </a:r>
            <a:r>
              <a:rPr lang="en-US" altLang="it-IT" dirty="0" err="1">
                <a:solidFill>
                  <a:schemeClr val="tx2"/>
                </a:solidFill>
              </a:rPr>
              <a:t>attualmente</a:t>
            </a:r>
            <a:r>
              <a:rPr lang="en-US" altLang="it-IT" dirty="0">
                <a:solidFill>
                  <a:schemeClr val="tx2"/>
                </a:solidFill>
              </a:rPr>
              <a:t> 200.000 </a:t>
            </a:r>
            <a:r>
              <a:rPr lang="en-US" altLang="it-IT" dirty="0" err="1" smtClean="0">
                <a:solidFill>
                  <a:schemeClr val="tx2"/>
                </a:solidFill>
              </a:rPr>
              <a:t>all’anno</a:t>
            </a:r>
            <a:endParaRPr lang="en-US" altLang="it-IT" dirty="0" smtClean="0">
              <a:solidFill>
                <a:schemeClr val="tx2"/>
              </a:solidFill>
            </a:endParaRPr>
          </a:p>
          <a:p>
            <a:pPr marL="533400" indent="-533400"/>
            <a:r>
              <a:rPr lang="it-IT" altLang="it-IT" dirty="0">
                <a:solidFill>
                  <a:schemeClr val="tx2"/>
                </a:solidFill>
              </a:rPr>
              <a:t>i</a:t>
            </a:r>
            <a:r>
              <a:rPr lang="it-IT" altLang="it-IT" dirty="0" smtClean="0">
                <a:solidFill>
                  <a:schemeClr val="tx2"/>
                </a:solidFill>
              </a:rPr>
              <a:t>n </a:t>
            </a:r>
            <a:r>
              <a:rPr lang="it-IT" altLang="it-IT" dirty="0">
                <a:solidFill>
                  <a:schemeClr val="tx2"/>
                </a:solidFill>
              </a:rPr>
              <a:t>Europa nel 2008 si è consumata la morte di 2,9 milioni di bambini </a:t>
            </a:r>
            <a:r>
              <a:rPr lang="it-IT" altLang="it-IT" dirty="0" smtClean="0">
                <a:solidFill>
                  <a:schemeClr val="tx2"/>
                </a:solidFill>
              </a:rPr>
              <a:t>tramite aborto, </a:t>
            </a:r>
            <a:r>
              <a:rPr lang="it-IT" altLang="it-IT" dirty="0">
                <a:solidFill>
                  <a:schemeClr val="tx2"/>
                </a:solidFill>
              </a:rPr>
              <a:t>uno ogni 11 secondi, 327 ogni ora, 7.468 al giorno. </a:t>
            </a:r>
          </a:p>
          <a:p>
            <a:pPr marL="533400" indent="-533400"/>
            <a:r>
              <a:rPr lang="it-IT" altLang="it-IT" dirty="0">
                <a:solidFill>
                  <a:schemeClr val="tx2"/>
                </a:solidFill>
              </a:rPr>
              <a:t>Un aborto su 7 (il 14.2%) nella Ue-27 è stato praticato su ragazze minori di 20 anni</a:t>
            </a:r>
            <a:endParaRPr lang="en-US" altLang="it-IT" dirty="0">
              <a:solidFill>
                <a:schemeClr val="tx2"/>
              </a:solidFill>
            </a:endParaRPr>
          </a:p>
          <a:p>
            <a:pPr marL="533400" indent="-533400">
              <a:lnSpc>
                <a:spcPct val="90000"/>
              </a:lnSpc>
            </a:pPr>
            <a:endParaRPr lang="en-US" altLang="it-IT" dirty="0">
              <a:solidFill>
                <a:schemeClr val="tx2"/>
              </a:solidFill>
            </a:endParaRPr>
          </a:p>
        </p:txBody>
      </p:sp>
    </p:spTree>
    <p:extLst>
      <p:ext uri="{BB962C8B-B14F-4D97-AF65-F5344CB8AC3E}">
        <p14:creationId xmlns:p14="http://schemas.microsoft.com/office/powerpoint/2010/main" val="126630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81000" y="228600"/>
            <a:ext cx="8534400" cy="6096000"/>
          </a:xfrm>
        </p:spPr>
        <p:txBody>
          <a:bodyPr/>
          <a:lstStyle/>
          <a:p>
            <a:pPr>
              <a:buFontTx/>
              <a:buNone/>
            </a:pPr>
            <a:r>
              <a:rPr lang="it-IT" altLang="it-IT" sz="2800" b="1" u="sng" dirty="0">
                <a:solidFill>
                  <a:schemeClr val="bg1"/>
                </a:solidFill>
                <a:latin typeface="Verdana" pitchFamily="34" charset="0"/>
              </a:rPr>
              <a:t>Il </a:t>
            </a:r>
            <a:r>
              <a:rPr lang="it-IT" altLang="it-IT" sz="2800" b="1" u="sng" dirty="0">
                <a:solidFill>
                  <a:srgbClr val="002060"/>
                </a:solidFill>
                <a:latin typeface="Verdana" pitchFamily="34" charset="0"/>
              </a:rPr>
              <a:t>Movimento per la Vita Ambrosiano</a:t>
            </a:r>
            <a:r>
              <a:rPr lang="it-IT" altLang="it-IT" sz="2000" dirty="0">
                <a:solidFill>
                  <a:srgbClr val="002060"/>
                </a:solidFill>
                <a:latin typeface="Verdana" pitchFamily="34" charset="0"/>
              </a:rPr>
              <a:t> </a:t>
            </a:r>
          </a:p>
          <a:p>
            <a:pPr>
              <a:buFontTx/>
              <a:buNone/>
            </a:pPr>
            <a:r>
              <a:rPr lang="it-IT" altLang="it-IT" sz="1600" dirty="0">
                <a:solidFill>
                  <a:srgbClr val="002060"/>
                </a:solidFill>
                <a:latin typeface="Verdana" pitchFamily="34" charset="0"/>
              </a:rPr>
              <a:t>	è una Associazione, basata sul volontariato, che opera a Milano nell'ambito della difesa del valore della vita.</a:t>
            </a:r>
            <a:br>
              <a:rPr lang="it-IT" altLang="it-IT" sz="1600" dirty="0">
                <a:solidFill>
                  <a:srgbClr val="002060"/>
                </a:solidFill>
                <a:latin typeface="Verdana" pitchFamily="34" charset="0"/>
              </a:rPr>
            </a:br>
            <a:r>
              <a:rPr lang="it-IT" altLang="it-IT" sz="1600" dirty="0">
                <a:solidFill>
                  <a:srgbClr val="002060"/>
                </a:solidFill>
                <a:latin typeface="Verdana" pitchFamily="34" charset="0"/>
              </a:rPr>
              <a:t/>
            </a:r>
            <a:br>
              <a:rPr lang="it-IT" altLang="it-IT" sz="1600" dirty="0">
                <a:solidFill>
                  <a:srgbClr val="002060"/>
                </a:solidFill>
                <a:latin typeface="Verdana" pitchFamily="34" charset="0"/>
              </a:rPr>
            </a:br>
            <a:r>
              <a:rPr lang="it-IT" altLang="it-IT" sz="1600" dirty="0">
                <a:solidFill>
                  <a:srgbClr val="002060"/>
                </a:solidFill>
                <a:latin typeface="Verdana" pitchFamily="34" charset="0"/>
              </a:rPr>
              <a:t>E' federato al Movimento per la Vita Italiano insieme ad altri 300 Movimenti locali, a oltre </a:t>
            </a:r>
            <a:r>
              <a:rPr lang="it-IT" altLang="it-IT" sz="1800" b="1" dirty="0">
                <a:solidFill>
                  <a:srgbClr val="002060"/>
                </a:solidFill>
                <a:latin typeface="Verdana" pitchFamily="34" charset="0"/>
              </a:rPr>
              <a:t>300 Centri e servizi di Aiuto alla Vita</a:t>
            </a:r>
            <a:r>
              <a:rPr lang="it-IT" altLang="it-IT" sz="1600" dirty="0">
                <a:solidFill>
                  <a:srgbClr val="002060"/>
                </a:solidFill>
                <a:latin typeface="Verdana" pitchFamily="34" charset="0"/>
              </a:rPr>
              <a:t> e a oltre 60 Case di Accoglienza per mamme e bambini. </a:t>
            </a:r>
            <a:br>
              <a:rPr lang="it-IT" altLang="it-IT" sz="1600" dirty="0">
                <a:solidFill>
                  <a:srgbClr val="002060"/>
                </a:solidFill>
                <a:latin typeface="Verdana" pitchFamily="34" charset="0"/>
              </a:rPr>
            </a:br>
            <a:r>
              <a:rPr lang="it-IT" altLang="it-IT" sz="1000" dirty="0">
                <a:solidFill>
                  <a:srgbClr val="002060"/>
                </a:solidFill>
                <a:latin typeface="Verdana" pitchFamily="34" charset="0"/>
              </a:rPr>
              <a:t/>
            </a:r>
            <a:br>
              <a:rPr lang="it-IT" altLang="it-IT" sz="1000" dirty="0">
                <a:solidFill>
                  <a:srgbClr val="002060"/>
                </a:solidFill>
                <a:latin typeface="Verdana" pitchFamily="34" charset="0"/>
              </a:rPr>
            </a:br>
            <a:r>
              <a:rPr lang="it-IT" altLang="it-IT" sz="2400" b="1" dirty="0">
                <a:solidFill>
                  <a:srgbClr val="002060"/>
                </a:solidFill>
                <a:latin typeface="Verdana" pitchFamily="34" charset="0"/>
              </a:rPr>
              <a:t>I SUOI SCOPI</a:t>
            </a:r>
            <a:r>
              <a:rPr lang="it-IT" altLang="it-IT" sz="2400" dirty="0">
                <a:solidFill>
                  <a:srgbClr val="002060"/>
                </a:solidFill>
                <a:latin typeface="Verdana" pitchFamily="34" charset="0"/>
              </a:rPr>
              <a:t> </a:t>
            </a:r>
          </a:p>
        </p:txBody>
      </p:sp>
      <p:sp>
        <p:nvSpPr>
          <p:cNvPr id="48133" name="Rectangle 5"/>
          <p:cNvSpPr>
            <a:spLocks noChangeArrowheads="1"/>
          </p:cNvSpPr>
          <p:nvPr/>
        </p:nvSpPr>
        <p:spPr bwMode="auto">
          <a:xfrm>
            <a:off x="457200" y="3895130"/>
            <a:ext cx="83058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Tx/>
              <a:buChar char="•"/>
            </a:pPr>
            <a:r>
              <a:rPr lang="it-IT" altLang="it-IT" b="1" i="1" dirty="0">
                <a:solidFill>
                  <a:srgbClr val="0070C0"/>
                </a:solidFill>
                <a:latin typeface="Verdana" pitchFamily="34" charset="0"/>
              </a:rPr>
              <a:t>Informare</a:t>
            </a:r>
            <a:r>
              <a:rPr lang="it-IT" altLang="it-IT" sz="2000" dirty="0">
                <a:solidFill>
                  <a:srgbClr val="0070C0"/>
                </a:solidFill>
                <a:latin typeface="Verdana" pitchFamily="34" charset="0"/>
              </a:rPr>
              <a:t> su ciò che concerne la vita e la morte umana: amore, </a:t>
            </a:r>
            <a:r>
              <a:rPr lang="it-IT" altLang="it-IT" sz="2000" dirty="0" smtClean="0">
                <a:solidFill>
                  <a:srgbClr val="0070C0"/>
                </a:solidFill>
                <a:latin typeface="Verdana" pitchFamily="34" charset="0"/>
              </a:rPr>
              <a:t>sessualità, </a:t>
            </a:r>
            <a:r>
              <a:rPr lang="it-IT" altLang="it-IT" sz="2000" dirty="0">
                <a:solidFill>
                  <a:srgbClr val="0070C0"/>
                </a:solidFill>
                <a:latin typeface="Verdana" pitchFamily="34" charset="0"/>
              </a:rPr>
              <a:t>procreazione responsabile, vita prenatale, adozione, famiglia, aborto, manipolazioni genetiche, eutanasia, fine vita. </a:t>
            </a:r>
            <a:endParaRPr lang="en-US" altLang="it-IT" sz="2000" dirty="0">
              <a:solidFill>
                <a:srgbClr val="0070C0"/>
              </a:solidFill>
              <a:latin typeface="Arial" pitchFamily="34" charset="0"/>
            </a:endParaRPr>
          </a:p>
        </p:txBody>
      </p:sp>
      <p:sp>
        <p:nvSpPr>
          <p:cNvPr id="48134" name="Rectangle 6"/>
          <p:cNvSpPr>
            <a:spLocks noChangeArrowheads="1"/>
          </p:cNvSpPr>
          <p:nvPr/>
        </p:nvSpPr>
        <p:spPr bwMode="auto">
          <a:xfrm>
            <a:off x="457200" y="5125373"/>
            <a:ext cx="822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Tx/>
              <a:buChar char="•"/>
            </a:pPr>
            <a:r>
              <a:rPr lang="it-IT" altLang="it-IT" b="1" i="1" dirty="0">
                <a:solidFill>
                  <a:srgbClr val="0070C0"/>
                </a:solidFill>
                <a:latin typeface="Verdana" pitchFamily="34" charset="0"/>
              </a:rPr>
              <a:t>Favorire</a:t>
            </a:r>
            <a:r>
              <a:rPr lang="it-IT" altLang="it-IT" sz="2000" dirty="0">
                <a:solidFill>
                  <a:srgbClr val="0070C0"/>
                </a:solidFill>
                <a:latin typeface="Verdana" pitchFamily="34" charset="0"/>
              </a:rPr>
              <a:t>, attraverso un forte impegno educativo, rivolto soprattutto ai giovani, la formazione di una </a:t>
            </a:r>
            <a:r>
              <a:rPr lang="it-IT" altLang="it-IT" sz="2000" dirty="0" smtClean="0">
                <a:solidFill>
                  <a:srgbClr val="0070C0"/>
                </a:solidFill>
                <a:latin typeface="Verdana" pitchFamily="34" charset="0"/>
              </a:rPr>
              <a:t>mentalità </a:t>
            </a:r>
            <a:r>
              <a:rPr lang="it-IT" altLang="it-IT" sz="2000" dirty="0">
                <a:solidFill>
                  <a:srgbClr val="0070C0"/>
                </a:solidFill>
                <a:latin typeface="Verdana" pitchFamily="34" charset="0"/>
              </a:rPr>
              <a:t>di accoglienza e di rispetto della vita </a:t>
            </a:r>
          </a:p>
        </p:txBody>
      </p:sp>
      <p:sp>
        <p:nvSpPr>
          <p:cNvPr id="48135" name="Rectangle 7"/>
          <p:cNvSpPr>
            <a:spLocks noChangeArrowheads="1"/>
          </p:cNvSpPr>
          <p:nvPr/>
        </p:nvSpPr>
        <p:spPr bwMode="auto">
          <a:xfrm>
            <a:off x="457200" y="2971800"/>
            <a:ext cx="822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Tx/>
              <a:buChar char="•"/>
            </a:pPr>
            <a:r>
              <a:rPr lang="it-IT" altLang="it-IT" b="1" i="1" dirty="0">
                <a:solidFill>
                  <a:srgbClr val="0070C0"/>
                </a:solidFill>
                <a:latin typeface="Verdana" pitchFamily="34" charset="0"/>
              </a:rPr>
              <a:t>Promuovere</a:t>
            </a:r>
            <a:r>
              <a:rPr lang="it-IT" altLang="it-IT" sz="2000" dirty="0">
                <a:solidFill>
                  <a:srgbClr val="0070C0"/>
                </a:solidFill>
                <a:latin typeface="Verdana" pitchFamily="34" charset="0"/>
              </a:rPr>
              <a:t> il rispetto della vita umana dal concepimento, in tutte le sue esigenze e in tutto l'arco del suo sviluppo, fino al termine naturale </a:t>
            </a:r>
            <a:endParaRPr lang="en-US" altLang="it-IT" sz="2000" dirty="0">
              <a:solidFill>
                <a:srgbClr val="0070C0"/>
              </a:solidFill>
              <a:latin typeface="Arial" pitchFamily="34" charset="0"/>
            </a:endParaRPr>
          </a:p>
        </p:txBody>
      </p:sp>
    </p:spTree>
    <p:extLst>
      <p:ext uri="{BB962C8B-B14F-4D97-AF65-F5344CB8AC3E}">
        <p14:creationId xmlns:p14="http://schemas.microsoft.com/office/powerpoint/2010/main" val="408258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1+#ppt_w/2"/>
                                          </p:val>
                                        </p:tav>
                                        <p:tav tm="100000">
                                          <p:val>
                                            <p:strVal val="#ppt_x"/>
                                          </p:val>
                                        </p:tav>
                                      </p:tavLst>
                                    </p:anim>
                                    <p:anim calcmode="lin" valueType="num">
                                      <p:cBhvr additive="base">
                                        <p:cTn id="8" dur="500" fill="hold"/>
                                        <p:tgtEl>
                                          <p:spTgt spid="4813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133"/>
                                        </p:tgtEl>
                                        <p:attrNameLst>
                                          <p:attrName>style.visibility</p:attrName>
                                        </p:attrNameLst>
                                      </p:cBhvr>
                                      <p:to>
                                        <p:strVal val="visible"/>
                                      </p:to>
                                    </p:set>
                                    <p:anim calcmode="lin" valueType="num">
                                      <p:cBhvr additive="base">
                                        <p:cTn id="13" dur="500" fill="hold"/>
                                        <p:tgtEl>
                                          <p:spTgt spid="48133"/>
                                        </p:tgtEl>
                                        <p:attrNameLst>
                                          <p:attrName>ppt_x</p:attrName>
                                        </p:attrNameLst>
                                      </p:cBhvr>
                                      <p:tavLst>
                                        <p:tav tm="0">
                                          <p:val>
                                            <p:strVal val="1+#ppt_w/2"/>
                                          </p:val>
                                        </p:tav>
                                        <p:tav tm="100000">
                                          <p:val>
                                            <p:strVal val="#ppt_x"/>
                                          </p:val>
                                        </p:tav>
                                      </p:tavLst>
                                    </p:anim>
                                    <p:anim calcmode="lin" valueType="num">
                                      <p:cBhvr additive="base">
                                        <p:cTn id="14"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8134"/>
                                        </p:tgtEl>
                                        <p:attrNameLst>
                                          <p:attrName>style.visibility</p:attrName>
                                        </p:attrNameLst>
                                      </p:cBhvr>
                                      <p:to>
                                        <p:strVal val="visible"/>
                                      </p:to>
                                    </p:set>
                                    <p:anim calcmode="lin" valueType="num">
                                      <p:cBhvr additive="base">
                                        <p:cTn id="19" dur="500" fill="hold"/>
                                        <p:tgtEl>
                                          <p:spTgt spid="48134"/>
                                        </p:tgtEl>
                                        <p:attrNameLst>
                                          <p:attrName>ppt_x</p:attrName>
                                        </p:attrNameLst>
                                      </p:cBhvr>
                                      <p:tavLst>
                                        <p:tav tm="0">
                                          <p:val>
                                            <p:strVal val="0-#ppt_w/2"/>
                                          </p:val>
                                        </p:tav>
                                        <p:tav tm="100000">
                                          <p:val>
                                            <p:strVal val="#ppt_x"/>
                                          </p:val>
                                        </p:tav>
                                      </p:tavLst>
                                    </p:anim>
                                    <p:anim calcmode="lin" valueType="num">
                                      <p:cBhvr additive="base">
                                        <p:cTn id="20"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utoUpdateAnimBg="0"/>
      <p:bldP spid="48134" grpId="0" autoUpdateAnimBg="0"/>
      <p:bldP spid="4813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CLINAME" val="ज़ॴॉॲ१ॹॹ९६९५४"/>
  <p:tag name="DATETIME" val="षशवससवसशषऻददषाीहहॖ॓दम्॓ग़ऱसीशय"/>
  <p:tag name="DONEBY" val="ख़ग़ॢॖ१ॵॲॵदग़े॔ॊज़ॕ"/>
  <p:tag name="IPADDRESS" val="ॉग़ॕॉढ़॒शशिश"/>
  <p:tag name="APPVER" val="हऴश"/>
  <p:tag name="RANDOM" val="6"/>
  <p:tag name="CHECKSUM" val="ऺ़ऺि"/>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1672</TotalTime>
  <Words>1156</Words>
  <Application>Microsoft Office PowerPoint</Application>
  <PresentationFormat>Presentazione su schermo (4:3)</PresentationFormat>
  <Paragraphs>132</Paragraphs>
  <Slides>26</Slides>
  <Notes>21</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26</vt:i4>
      </vt:variant>
    </vt:vector>
  </HeadingPairs>
  <TitlesOfParts>
    <vt:vector size="29" baseType="lpstr">
      <vt:lpstr>Tema di Office</vt:lpstr>
      <vt:lpstr>1_Default Design</vt:lpstr>
      <vt:lpstr>Grafico di Microsoft Excel</vt:lpstr>
      <vt:lpstr>Presentazione standard di PowerPoint</vt:lpstr>
      <vt:lpstr>ABORTI in ITALIA Dati Ministero Sanità</vt:lpstr>
      <vt:lpstr>Presentazione standard di PowerPoint</vt:lpstr>
      <vt:lpstr>Italia calo demografico</vt:lpstr>
      <vt:lpstr>Presentazione standard di PowerPoint</vt:lpstr>
      <vt:lpstr>Presentazione standard di PowerPoint</vt:lpstr>
      <vt:lpstr>Presentazione standard di PowerPoint</vt:lpstr>
      <vt:lpstr>GLI ABORTI In Europa</vt:lpstr>
      <vt:lpstr>Presentazione standard di PowerPoint</vt:lpstr>
      <vt:lpstr>I numeri dell’MPV</vt:lpstr>
      <vt:lpstr>…..dal momento della fecondazione</vt:lpstr>
      <vt:lpstr>Presentazione standard di PowerPoint</vt:lpstr>
      <vt:lpstr>Presentazione standard di PowerPoint</vt:lpstr>
      <vt:lpstr>Presentazione standard di PowerPoint</vt:lpstr>
      <vt:lpstr>Presentazione standard di PowerPoint</vt:lpstr>
      <vt:lpstr>Presentazione standard di PowerPoint</vt:lpstr>
      <vt:lpstr>LA PILLOLA DEL GIORNO DOPO</vt:lpstr>
      <vt:lpstr>LA PILLOLA ElleOne 5 giorni dopo</vt:lpstr>
      <vt:lpstr>Presentazione standard di PowerPoint</vt:lpstr>
      <vt:lpstr>Numeri Pillole Vendute 2015-2016</vt:lpstr>
      <vt:lpstr>Problematiche e osservazioni</vt:lpstr>
      <vt:lpstr>Presentazione standard di PowerPoint</vt:lpstr>
      <vt:lpstr>Santa Madre Teresa di Calcutta</vt:lpstr>
      <vt:lpstr>Progetto Gemma</vt:lpstr>
      <vt:lpstr>L'aborto nel CATECHISMO DELLA CHIESA CATTOLICA</vt:lpstr>
      <vt:lpstr>Evangelium Vitae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 calo demografico</dc:title>
  <dc:creator>Luca Tanduo</dc:creator>
  <cp:lastModifiedBy>Luca Tanduo</cp:lastModifiedBy>
  <cp:revision>198</cp:revision>
  <dcterms:created xsi:type="dcterms:W3CDTF">2014-10-06T19:31:57Z</dcterms:created>
  <dcterms:modified xsi:type="dcterms:W3CDTF">2019-07-16T20:35:09Z</dcterms:modified>
</cp:coreProperties>
</file>